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80" r:id="rId1"/>
  </p:sldMasterIdLst>
  <p:notesMasterIdLst>
    <p:notesMasterId r:id="rId67"/>
  </p:notesMasterIdLst>
  <p:sldIdLst>
    <p:sldId id="256" r:id="rId2"/>
    <p:sldId id="258" r:id="rId3"/>
    <p:sldId id="416" r:id="rId4"/>
    <p:sldId id="321" r:id="rId5"/>
    <p:sldId id="271" r:id="rId6"/>
    <p:sldId id="417" r:id="rId7"/>
    <p:sldId id="418" r:id="rId8"/>
    <p:sldId id="419" r:id="rId9"/>
    <p:sldId id="420" r:id="rId10"/>
    <p:sldId id="421" r:id="rId11"/>
    <p:sldId id="422" r:id="rId12"/>
    <p:sldId id="423" r:id="rId13"/>
    <p:sldId id="424" r:id="rId14"/>
    <p:sldId id="425" r:id="rId15"/>
    <p:sldId id="426" r:id="rId16"/>
    <p:sldId id="427" r:id="rId17"/>
    <p:sldId id="428" r:id="rId18"/>
    <p:sldId id="429" r:id="rId19"/>
    <p:sldId id="430" r:id="rId20"/>
    <p:sldId id="431" r:id="rId21"/>
    <p:sldId id="432" r:id="rId22"/>
    <p:sldId id="433" r:id="rId23"/>
    <p:sldId id="434" r:id="rId24"/>
    <p:sldId id="435" r:id="rId25"/>
    <p:sldId id="436" r:id="rId26"/>
    <p:sldId id="437" r:id="rId27"/>
    <p:sldId id="438" r:id="rId28"/>
    <p:sldId id="439" r:id="rId29"/>
    <p:sldId id="440" r:id="rId30"/>
    <p:sldId id="441" r:id="rId31"/>
    <p:sldId id="442" r:id="rId32"/>
    <p:sldId id="443" r:id="rId33"/>
    <p:sldId id="444" r:id="rId34"/>
    <p:sldId id="445" r:id="rId35"/>
    <p:sldId id="446" r:id="rId36"/>
    <p:sldId id="447" r:id="rId37"/>
    <p:sldId id="448" r:id="rId38"/>
    <p:sldId id="449" r:id="rId39"/>
    <p:sldId id="450" r:id="rId40"/>
    <p:sldId id="451" r:id="rId41"/>
    <p:sldId id="452" r:id="rId42"/>
    <p:sldId id="453" r:id="rId43"/>
    <p:sldId id="454" r:id="rId44"/>
    <p:sldId id="456" r:id="rId45"/>
    <p:sldId id="455" r:id="rId46"/>
    <p:sldId id="457" r:id="rId47"/>
    <p:sldId id="458" r:id="rId48"/>
    <p:sldId id="459" r:id="rId49"/>
    <p:sldId id="460" r:id="rId50"/>
    <p:sldId id="461" r:id="rId51"/>
    <p:sldId id="462" r:id="rId52"/>
    <p:sldId id="463" r:id="rId53"/>
    <p:sldId id="464" r:id="rId54"/>
    <p:sldId id="465" r:id="rId55"/>
    <p:sldId id="466" r:id="rId56"/>
    <p:sldId id="467" r:id="rId57"/>
    <p:sldId id="468" r:id="rId58"/>
    <p:sldId id="469" r:id="rId59"/>
    <p:sldId id="470" r:id="rId60"/>
    <p:sldId id="471" r:id="rId61"/>
    <p:sldId id="472" r:id="rId62"/>
    <p:sldId id="473" r:id="rId63"/>
    <p:sldId id="303" r:id="rId64"/>
    <p:sldId id="304" r:id="rId65"/>
    <p:sldId id="286" r:id="rId6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36"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271F8EFA-B39B-48FD-B005-A4720C9D3087}" type="datetimeFigureOut">
              <a:rPr lang="en-US"/>
              <a:pPr>
                <a:defRPr/>
              </a:pPr>
              <a:t>13/05/2020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90AF7A47-E430-4EDF-A1BB-AADC97600B4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smtClean="0"/>
              <a:t>Click to edit Master title style</a:t>
            </a:r>
            <a:endParaRPr lang="en-US"/>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smtClean="0"/>
              <a:t>Click to edit Master subtitle style</a:t>
            </a:r>
            <a:endParaRPr lang="en-US"/>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r>
              <a:rPr lang="en-US" smtClean="0"/>
              <a:t>www.sanghv.com</a:t>
            </a: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1CFD9A70-93B2-4953-ABCD-23843437C468}" type="slidenum">
              <a:rPr lang="en-US" smtClean="0"/>
              <a:pPr>
                <a:defRPr/>
              </a:pPr>
              <a:t>‹#›</a:t>
            </a:fld>
            <a:endParaRPr lang="en-US"/>
          </a:p>
        </p:txBody>
      </p:sp>
      <p:pic>
        <p:nvPicPr>
          <p:cNvPr id="18" name="Picture 128" descr="a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359900" y="95250"/>
            <a:ext cx="1803400"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9" descr="b_1"/>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204450" y="1968500"/>
            <a:ext cx="10795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803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2.22222E-6 -4.81481E-6 C -0.08906 0.01505 -0.38802 0.03033 -0.53472 0.09075 C -0.68142 0.15116 -0.81198 0.322 -0.88055 0.36297 C -0.94913 0.40394 -0.93229 0.34237 -0.94583 0.33704 " pathEditMode="relative" rAng="0" ptsTypes="aaaa">
                                      <p:cBhvr>
                                        <p:cTn id="6" dur="2000" fill="hold"/>
                                        <p:tgtEl>
                                          <p:spTgt spid="18"/>
                                        </p:tgtEl>
                                        <p:attrNameLst>
                                          <p:attrName>ppt_x</p:attrName>
                                          <p:attrName>ppt_y</p:attrName>
                                        </p:attrNameLst>
                                      </p:cBhvr>
                                      <p:rCtr x="-47500" y="20200"/>
                                    </p:animMotion>
                                  </p:childTnLst>
                                </p:cTn>
                              </p:par>
                              <p:par>
                                <p:cTn id="7" presetID="0" presetClass="path" presetSubtype="0" accel="50000" decel="50000" fill="hold" nodeType="withEffect">
                                  <p:stCondLst>
                                    <p:cond delay="500"/>
                                  </p:stCondLst>
                                  <p:childTnLst>
                                    <p:animMotion origin="layout" path="M 0 0.04629 C -0.07778 0.05393 -0.34948 0.0956 -0.46667 0.09166 C -0.58385 0.08773 -0.63611 -0.0007 -0.70278 0.02314 C -0.76944 0.04699 -0.83247 0.19027 -0.86667 0.23426 " pathEditMode="relative" rAng="0" ptsTypes="aaaa">
                                      <p:cBhvr>
                                        <p:cTn id="8" dur="2000" fill="hold"/>
                                        <p:tgtEl>
                                          <p:spTgt spid="19"/>
                                        </p:tgtEl>
                                        <p:attrNameLst>
                                          <p:attrName>ppt_x</p:attrName>
                                          <p:attrName>ppt_y</p:attrName>
                                        </p:attrNameLst>
                                      </p:cBhvr>
                                      <p:rCtr x="-43300" y="7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244338F-49EC-4D13-98BD-A63D752B0B61}" type="slidenum">
              <a:rPr lang="en-US" smtClean="0"/>
              <a:pPr>
                <a:defRPr/>
              </a:pPr>
              <a:t>‹#›</a:t>
            </a:fld>
            <a:endParaRPr lang="en-US"/>
          </a:p>
        </p:txBody>
      </p:sp>
    </p:spTree>
    <p:extLst>
      <p:ext uri="{BB962C8B-B14F-4D97-AF65-F5344CB8AC3E}">
        <p14:creationId xmlns:p14="http://schemas.microsoft.com/office/powerpoint/2010/main" val="3854169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9A28E3A-DEEF-4BF0-9849-D441B1466617}" type="slidenum">
              <a:rPr lang="en-US" smtClean="0"/>
              <a:pPr>
                <a:defRPr/>
              </a:pPr>
              <a:t>‹#›</a:t>
            </a:fld>
            <a:endParaRPr lang="en-US"/>
          </a:p>
        </p:txBody>
      </p:sp>
    </p:spTree>
    <p:extLst>
      <p:ext uri="{BB962C8B-B14F-4D97-AF65-F5344CB8AC3E}">
        <p14:creationId xmlns:p14="http://schemas.microsoft.com/office/powerpoint/2010/main" val="226214837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6565D41-640E-4A4C-B531-68E3D8C306C7}" type="slidenum">
              <a:rPr lang="en-US" smtClean="0"/>
              <a:pPr>
                <a:defRPr/>
              </a:pPr>
              <a:t>‹#›</a:t>
            </a:fld>
            <a:endParaRPr lang="en-US"/>
          </a:p>
        </p:txBody>
      </p:sp>
    </p:spTree>
    <p:extLst>
      <p:ext uri="{BB962C8B-B14F-4D97-AF65-F5344CB8AC3E}">
        <p14:creationId xmlns:p14="http://schemas.microsoft.com/office/powerpoint/2010/main" val="127775610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9179749-417A-4A9F-A790-94E98C1160B5}" type="slidenum">
              <a:rPr lang="en-US" smtClean="0"/>
              <a:pPr>
                <a:defRPr/>
              </a:pPr>
              <a:t>‹#›</a:t>
            </a:fld>
            <a:endParaRPr lang="en-US"/>
          </a:p>
        </p:txBody>
      </p:sp>
    </p:spTree>
    <p:extLst>
      <p:ext uri="{BB962C8B-B14F-4D97-AF65-F5344CB8AC3E}">
        <p14:creationId xmlns:p14="http://schemas.microsoft.com/office/powerpoint/2010/main" val="38500714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9060897-9120-408D-94AB-06B4243D7E63}" type="slidenum">
              <a:rPr lang="en-US" smtClean="0"/>
              <a:pPr>
                <a:defRPr/>
              </a:pPr>
              <a:t>‹#›</a:t>
            </a:fld>
            <a:endParaRPr lang="en-US"/>
          </a:p>
        </p:txBody>
      </p:sp>
    </p:spTree>
    <p:extLst>
      <p:ext uri="{BB962C8B-B14F-4D97-AF65-F5344CB8AC3E}">
        <p14:creationId xmlns:p14="http://schemas.microsoft.com/office/powerpoint/2010/main" val="78756325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6E794B3-E00C-4AC9-BC22-2839298FB829}" type="slidenum">
              <a:rPr lang="en-US" smtClean="0"/>
              <a:pPr>
                <a:defRPr/>
              </a:pPr>
              <a:t>‹#›</a:t>
            </a:fld>
            <a:endParaRPr lang="en-US"/>
          </a:p>
        </p:txBody>
      </p:sp>
    </p:spTree>
    <p:extLst>
      <p:ext uri="{BB962C8B-B14F-4D97-AF65-F5344CB8AC3E}">
        <p14:creationId xmlns:p14="http://schemas.microsoft.com/office/powerpoint/2010/main" val="44230856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9AC287F-F4EF-4D6B-BCBC-85C70BAA710D}" type="slidenum">
              <a:rPr lang="en-US" smtClean="0"/>
              <a:pPr>
                <a:defRPr/>
              </a:pPr>
              <a:t>‹#›</a:t>
            </a:fld>
            <a:endParaRPr lang="en-US"/>
          </a:p>
        </p:txBody>
      </p:sp>
    </p:spTree>
    <p:extLst>
      <p:ext uri="{BB962C8B-B14F-4D97-AF65-F5344CB8AC3E}">
        <p14:creationId xmlns:p14="http://schemas.microsoft.com/office/powerpoint/2010/main" val="373746141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8B5DFB2-01C3-4AF9-B666-4FBD700CB226}" type="slidenum">
              <a:rPr lang="en-US" smtClean="0"/>
              <a:pPr>
                <a:defRPr/>
              </a:pPr>
              <a:t>‹#›</a:t>
            </a:fld>
            <a:endParaRPr lang="en-US"/>
          </a:p>
        </p:txBody>
      </p:sp>
    </p:spTree>
    <p:extLst>
      <p:ext uri="{BB962C8B-B14F-4D97-AF65-F5344CB8AC3E}">
        <p14:creationId xmlns:p14="http://schemas.microsoft.com/office/powerpoint/2010/main" val="52395592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423477E-5CCE-42AD-99E3-0F95C95F8190}" type="slidenum">
              <a:rPr lang="en-US" smtClean="0"/>
              <a:pPr>
                <a:defRPr/>
              </a:pPr>
              <a:t>‹#›</a:t>
            </a:fld>
            <a:endParaRPr lang="en-US"/>
          </a:p>
        </p:txBody>
      </p:sp>
    </p:spTree>
    <p:extLst>
      <p:ext uri="{BB962C8B-B14F-4D97-AF65-F5344CB8AC3E}">
        <p14:creationId xmlns:p14="http://schemas.microsoft.com/office/powerpoint/2010/main" val="393688482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2CDB98-794E-40A1-91F5-4241CD7BB145}" type="slidenum">
              <a:rPr lang="en-US" smtClean="0"/>
              <a:pPr>
                <a:defRPr/>
              </a:pPr>
              <a:t>‹#›</a:t>
            </a:fld>
            <a:endParaRPr lang="en-US"/>
          </a:p>
        </p:txBody>
      </p:sp>
    </p:spTree>
    <p:extLst>
      <p:ext uri="{BB962C8B-B14F-4D97-AF65-F5344CB8AC3E}">
        <p14:creationId xmlns:p14="http://schemas.microsoft.com/office/powerpoint/2010/main" val="12482058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39971" name="Image" r:id="rId14" imgW="9561905" imgH="1600000" progId="Photoshop.Image.6">
                  <p:embed/>
                </p:oleObj>
              </mc:Choice>
              <mc:Fallback>
                <p:oleObj name="Image" r:id="rId14" imgW="9561905" imgH="1600000" progId="Photoshop.Image.6">
                  <p:embed/>
                  <p:pic>
                    <p:nvPicPr>
                      <p:cNvPr id="1026"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n-US" smtClean="0"/>
              <a:t>Hà Văn Sang - www.sanghv.com</a:t>
            </a: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FF0F71B-A736-47AB-8E4E-72D7E8D02352}" type="slidenum">
              <a:rPr lang="en-US" smtClean="0"/>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a:p>
        </p:txBody>
      </p:sp>
    </p:spTree>
    <p:extLst>
      <p:ext uri="{BB962C8B-B14F-4D97-AF65-F5344CB8AC3E}">
        <p14:creationId xmlns:p14="http://schemas.microsoft.com/office/powerpoint/2010/main" val="92463196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1036"/>
                                        </p:tgtEl>
                                        <p:attrNameLst>
                                          <p:attrName>style.visibility</p:attrName>
                                        </p:attrNameLst>
                                      </p:cBhvr>
                                      <p:to>
                                        <p:strVal val="visible"/>
                                      </p:to>
                                    </p:set>
                                    <p:animEffect transition="in" filter="wipe(left)">
                                      <p:cBhvr>
                                        <p:cTn id="7" dur="10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p:bldLst>
  </p:timing>
  <p:hf hdr="0" dt="0"/>
  <p:txStyles>
    <p:titleStyle>
      <a:lvl1pPr algn="ctr" rtl="0" eaLnBrk="1" fontAlgn="base" hangingPunct="1">
        <a:spcBef>
          <a:spcPct val="0"/>
        </a:spcBef>
        <a:spcAft>
          <a:spcPct val="0"/>
        </a:spcAft>
        <a:defRPr sz="3600" b="1">
          <a:solidFill>
            <a:schemeClr val="bg1"/>
          </a:solidFill>
          <a:latin typeface="+mj-lt"/>
          <a:ea typeface="+mj-ea"/>
          <a:cs typeface="+mj-cs"/>
        </a:defRPr>
      </a:lvl1pPr>
      <a:lvl2pPr algn="ctr" rtl="0" eaLnBrk="1" fontAlgn="base" hangingPunct="1">
        <a:spcBef>
          <a:spcPct val="0"/>
        </a:spcBef>
        <a:spcAft>
          <a:spcPct val="0"/>
        </a:spcAft>
        <a:defRPr sz="3600" b="1">
          <a:solidFill>
            <a:schemeClr val="bg1"/>
          </a:solidFill>
          <a:latin typeface="Arial" charset="0"/>
        </a:defRPr>
      </a:lvl2pPr>
      <a:lvl3pPr algn="ctr" rtl="0" eaLnBrk="1" fontAlgn="base" hangingPunct="1">
        <a:spcBef>
          <a:spcPct val="0"/>
        </a:spcBef>
        <a:spcAft>
          <a:spcPct val="0"/>
        </a:spcAft>
        <a:defRPr sz="3600" b="1">
          <a:solidFill>
            <a:schemeClr val="bg1"/>
          </a:solidFill>
          <a:latin typeface="Arial" charset="0"/>
        </a:defRPr>
      </a:lvl3pPr>
      <a:lvl4pPr algn="ctr" rtl="0" eaLnBrk="1" fontAlgn="base" hangingPunct="1">
        <a:spcBef>
          <a:spcPct val="0"/>
        </a:spcBef>
        <a:spcAft>
          <a:spcPct val="0"/>
        </a:spcAft>
        <a:defRPr sz="3600" b="1">
          <a:solidFill>
            <a:schemeClr val="bg1"/>
          </a:solidFill>
          <a:latin typeface="Arial" charset="0"/>
        </a:defRPr>
      </a:lvl4pPr>
      <a:lvl5pPr algn="ctr" rtl="0" eaLnBrk="1" fontAlgn="base" hangingPunct="1">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887186" y="2514600"/>
            <a:ext cx="8229600" cy="1143000"/>
          </a:xfrm>
        </p:spPr>
        <p:txBody>
          <a:bodyPr/>
          <a:lstStyle/>
          <a:p>
            <a:r>
              <a:rPr lang="en-US" altLang="en-US" smtClean="0"/>
              <a:t>Internet và An toàn dữ liệu</a:t>
            </a:r>
          </a:p>
        </p:txBody>
      </p:sp>
      <p:sp>
        <p:nvSpPr>
          <p:cNvPr id="10243" name="Rectangle 3"/>
          <p:cNvSpPr>
            <a:spLocks noGrp="1" noChangeArrowheads="1"/>
          </p:cNvSpPr>
          <p:nvPr>
            <p:ph type="subTitle" idx="1"/>
          </p:nvPr>
        </p:nvSpPr>
        <p:spPr>
          <a:xfrm>
            <a:off x="1143000" y="5486400"/>
            <a:ext cx="2819400" cy="381000"/>
          </a:xfrm>
        </p:spPr>
        <p:txBody>
          <a:bodyPr/>
          <a:lstStyle/>
          <a:p>
            <a:r>
              <a:rPr lang="en-US" altLang="en-US" smtClean="0"/>
              <a:t>Nguyễn Văn Đôn</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879" y="361222"/>
            <a:ext cx="2126164" cy="212616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Line 2"/>
          <p:cNvSpPr>
            <a:spLocks noChangeShapeType="1"/>
          </p:cNvSpPr>
          <p:nvPr/>
        </p:nvSpPr>
        <p:spPr bwMode="auto">
          <a:xfrm flipV="1">
            <a:off x="1073985" y="2078200"/>
            <a:ext cx="209981" cy="465622"/>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2291" name="Line 3"/>
          <p:cNvSpPr>
            <a:spLocks noChangeShapeType="1"/>
          </p:cNvSpPr>
          <p:nvPr/>
        </p:nvSpPr>
        <p:spPr bwMode="auto">
          <a:xfrm flipH="1">
            <a:off x="959552" y="2529944"/>
            <a:ext cx="151931" cy="3632313"/>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2292" name="Line 4"/>
          <p:cNvSpPr>
            <a:spLocks noChangeShapeType="1"/>
          </p:cNvSpPr>
          <p:nvPr/>
        </p:nvSpPr>
        <p:spPr bwMode="auto">
          <a:xfrm>
            <a:off x="1453423" y="1998246"/>
            <a:ext cx="609600" cy="0"/>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sz="2400"/>
          </a:p>
        </p:txBody>
      </p:sp>
      <p:sp>
        <p:nvSpPr>
          <p:cNvPr id="12293" name="Line 5"/>
          <p:cNvSpPr>
            <a:spLocks noChangeShapeType="1"/>
          </p:cNvSpPr>
          <p:nvPr/>
        </p:nvSpPr>
        <p:spPr bwMode="auto">
          <a:xfrm>
            <a:off x="1453423" y="4970046"/>
            <a:ext cx="609600" cy="0"/>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sz="2400"/>
          </a:p>
        </p:txBody>
      </p:sp>
      <p:sp>
        <p:nvSpPr>
          <p:cNvPr id="12294" name="Line 6"/>
          <p:cNvSpPr>
            <a:spLocks noChangeShapeType="1"/>
          </p:cNvSpPr>
          <p:nvPr/>
        </p:nvSpPr>
        <p:spPr bwMode="auto">
          <a:xfrm flipV="1">
            <a:off x="1358173" y="3031789"/>
            <a:ext cx="685800" cy="0"/>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sz="2400"/>
          </a:p>
        </p:txBody>
      </p:sp>
      <p:sp>
        <p:nvSpPr>
          <p:cNvPr id="12295" name="Line 7"/>
          <p:cNvSpPr>
            <a:spLocks noChangeShapeType="1"/>
          </p:cNvSpPr>
          <p:nvPr/>
        </p:nvSpPr>
        <p:spPr bwMode="auto">
          <a:xfrm>
            <a:off x="1134108" y="2435701"/>
            <a:ext cx="188620" cy="1627015"/>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2296" name="Line 8"/>
          <p:cNvSpPr>
            <a:spLocks noChangeShapeType="1"/>
          </p:cNvSpPr>
          <p:nvPr/>
        </p:nvSpPr>
        <p:spPr bwMode="auto">
          <a:xfrm flipV="1">
            <a:off x="1393344" y="6162257"/>
            <a:ext cx="685800" cy="0"/>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sz="2400"/>
          </a:p>
        </p:txBody>
      </p:sp>
      <p:sp>
        <p:nvSpPr>
          <p:cNvPr id="12297" name="Rectangle 9"/>
          <p:cNvSpPr>
            <a:spLocks noGrp="1" noChangeArrowheads="1"/>
          </p:cNvSpPr>
          <p:nvPr>
            <p:ph type="title"/>
          </p:nvPr>
        </p:nvSpPr>
        <p:spPr/>
        <p:txBody>
          <a:bodyPr/>
          <a:lstStyle/>
          <a:p>
            <a:r>
              <a:rPr lang="en-US" altLang="en-US" sz="3200"/>
              <a:t>Chương </a:t>
            </a:r>
            <a:r>
              <a:rPr lang="en-US" altLang="en-US" sz="3200" smtClean="0"/>
              <a:t>2: </a:t>
            </a:r>
            <a:r>
              <a:rPr lang="vi-VN" altLang="en-US" sz="3200"/>
              <a:t>Thư điện tử (Email</a:t>
            </a:r>
            <a:r>
              <a:rPr lang="vi-VN" altLang="en-US" sz="3200" smtClean="0"/>
              <a:t>)</a:t>
            </a:r>
            <a:endParaRPr lang="en-US" altLang="en-US" sz="3200" smtClean="0"/>
          </a:p>
        </p:txBody>
      </p:sp>
      <p:sp>
        <p:nvSpPr>
          <p:cNvPr id="12315" name="Footer Placeholder 35"/>
          <p:cNvSpPr>
            <a:spLocks noGrp="1"/>
          </p:cNvSpPr>
          <p:nvPr>
            <p:ph type="ftr" sz="quarter" idx="11"/>
          </p:nvPr>
        </p:nvSpPr>
        <p:spPr>
          <a:xfrm>
            <a:off x="1828073" y="6341646"/>
            <a:ext cx="2895600" cy="320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a:solidFill>
                  <a:schemeClr val="bg1"/>
                </a:solidFill>
              </a:rPr>
              <a:t>www.sanghv.com</a:t>
            </a:r>
          </a:p>
        </p:txBody>
      </p:sp>
      <p:sp>
        <p:nvSpPr>
          <p:cNvPr id="12314" name="Slide Number Placeholder 34"/>
          <p:cNvSpPr>
            <a:spLocks noGrp="1"/>
          </p:cNvSpPr>
          <p:nvPr>
            <p:ph type="sldNum" sz="quarter" idx="12"/>
          </p:nvPr>
        </p:nvSpPr>
        <p:spPr>
          <a:xfrm>
            <a:off x="5257073" y="6341646"/>
            <a:ext cx="2133600" cy="320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B49442-5256-47C3-8FF2-584DDB830F4B}" type="slidenum">
              <a:rPr lang="en-US" altLang="en-US" sz="2400" smtClean="0">
                <a:solidFill>
                  <a:schemeClr val="bg1"/>
                </a:solidFill>
              </a:rPr>
              <a:pPr/>
              <a:t>2</a:t>
            </a:fld>
            <a:endParaRPr lang="en-US" altLang="en-US" sz="2400" smtClean="0">
              <a:solidFill>
                <a:schemeClr val="bg1"/>
              </a:solidFill>
            </a:endParaRPr>
          </a:p>
        </p:txBody>
      </p:sp>
      <p:grpSp>
        <p:nvGrpSpPr>
          <p:cNvPr id="12298" name="Group 10"/>
          <p:cNvGrpSpPr>
            <a:grpSpLocks/>
          </p:cNvGrpSpPr>
          <p:nvPr/>
        </p:nvGrpSpPr>
        <p:grpSpPr bwMode="auto">
          <a:xfrm>
            <a:off x="90635" y="1784977"/>
            <a:ext cx="1088732" cy="1447484"/>
            <a:chOff x="140" y="1419"/>
            <a:chExt cx="1684" cy="1683"/>
          </a:xfrm>
        </p:grpSpPr>
        <p:sp>
          <p:nvSpPr>
            <p:cNvPr id="7179" name="Oval 11"/>
            <p:cNvSpPr>
              <a:spLocks noChangeArrowheads="1"/>
            </p:cNvSpPr>
            <p:nvPr/>
          </p:nvSpPr>
          <p:spPr bwMode="gray">
            <a:xfrm>
              <a:off x="140" y="1419"/>
              <a:ext cx="1684" cy="1683"/>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en-US">
                <a:latin typeface="Arial" charset="0"/>
              </a:endParaRPr>
            </a:p>
          </p:txBody>
        </p:sp>
        <p:sp>
          <p:nvSpPr>
            <p:cNvPr id="7180" name="Oval 12"/>
            <p:cNvSpPr>
              <a:spLocks noChangeArrowheads="1"/>
            </p:cNvSpPr>
            <p:nvPr/>
          </p:nvSpPr>
          <p:spPr bwMode="gray">
            <a:xfrm>
              <a:off x="251" y="1528"/>
              <a:ext cx="1461" cy="1463"/>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en-US">
                <a:latin typeface="Arial" charset="0"/>
              </a:endParaRPr>
            </a:p>
          </p:txBody>
        </p:sp>
        <p:sp>
          <p:nvSpPr>
            <p:cNvPr id="7181" name="Oval 13"/>
            <p:cNvSpPr>
              <a:spLocks noChangeArrowheads="1"/>
            </p:cNvSpPr>
            <p:nvPr/>
          </p:nvSpPr>
          <p:spPr bwMode="gray">
            <a:xfrm>
              <a:off x="258" y="1536"/>
              <a:ext cx="1461" cy="1462"/>
            </a:xfrm>
            <a:prstGeom prst="ellipse">
              <a:avLst/>
            </a:prstGeom>
            <a:gradFill rotWithShape="1">
              <a:gsLst>
                <a:gs pos="0">
                  <a:schemeClr val="folHlink">
                    <a:gamma/>
                    <a:shade val="63529"/>
                    <a:invGamma/>
                  </a:schemeClr>
                </a:gs>
                <a:gs pos="100000">
                  <a:schemeClr val="folHlink">
                    <a:alpha val="0"/>
                  </a:schemeClr>
                </a:gs>
              </a:gsLst>
              <a:lin ang="2700000" scaled="1"/>
            </a:gradFill>
            <a:ln w="38100" algn="ctr">
              <a:noFill/>
              <a:round/>
              <a:headEnd/>
              <a:tailEnd/>
            </a:ln>
            <a:effectLst/>
          </p:spPr>
          <p:txBody>
            <a:bodyPr anchor="ctr">
              <a:spAutoFit/>
            </a:bodyPr>
            <a:lstStyle/>
            <a:p>
              <a:pPr eaLnBrk="1" hangingPunct="1">
                <a:defRPr/>
              </a:pPr>
              <a:endParaRPr lang="en-US">
                <a:latin typeface="Arial" charset="0"/>
              </a:endParaRPr>
            </a:p>
          </p:txBody>
        </p:sp>
        <p:sp>
          <p:nvSpPr>
            <p:cNvPr id="12319" name="Oval 14"/>
            <p:cNvSpPr>
              <a:spLocks noChangeArrowheads="1"/>
            </p:cNvSpPr>
            <p:nvPr/>
          </p:nvSpPr>
          <p:spPr bwMode="gray">
            <a:xfrm>
              <a:off x="323" y="1602"/>
              <a:ext cx="1317" cy="1316"/>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320" name="Oval 15"/>
            <p:cNvSpPr>
              <a:spLocks noChangeArrowheads="1"/>
            </p:cNvSpPr>
            <p:nvPr/>
          </p:nvSpPr>
          <p:spPr bwMode="gray">
            <a:xfrm>
              <a:off x="344" y="1623"/>
              <a:ext cx="1276" cy="127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321" name="Oval 16"/>
            <p:cNvSpPr>
              <a:spLocks noChangeArrowheads="1"/>
            </p:cNvSpPr>
            <p:nvPr/>
          </p:nvSpPr>
          <p:spPr bwMode="gray">
            <a:xfrm>
              <a:off x="360" y="1630"/>
              <a:ext cx="1246" cy="1246"/>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322" name="Oval 17"/>
            <p:cNvSpPr>
              <a:spLocks noChangeArrowheads="1"/>
            </p:cNvSpPr>
            <p:nvPr/>
          </p:nvSpPr>
          <p:spPr bwMode="gray">
            <a:xfrm>
              <a:off x="374" y="1642"/>
              <a:ext cx="1184" cy="1164"/>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323" name="Oval 18"/>
            <p:cNvSpPr>
              <a:spLocks noChangeArrowheads="1"/>
            </p:cNvSpPr>
            <p:nvPr/>
          </p:nvSpPr>
          <p:spPr bwMode="gray">
            <a:xfrm>
              <a:off x="443" y="1675"/>
              <a:ext cx="1053" cy="94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pic>
          <p:nvPicPr>
            <p:cNvPr id="12324" name="Picture 19" descr="mar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2" y="1773"/>
              <a:ext cx="1011" cy="1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9" name="AutoShape 20"/>
          <p:cNvSpPr>
            <a:spLocks noChangeArrowheads="1"/>
          </p:cNvSpPr>
          <p:nvPr/>
        </p:nvSpPr>
        <p:spPr bwMode="gray">
          <a:xfrm>
            <a:off x="1358075" y="1606690"/>
            <a:ext cx="7633525" cy="796925"/>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00" name="Rectangle 21"/>
          <p:cNvSpPr>
            <a:spLocks noChangeArrowheads="1"/>
          </p:cNvSpPr>
          <p:nvPr/>
        </p:nvSpPr>
        <p:spPr bwMode="auto">
          <a:xfrm>
            <a:off x="1603615" y="1732194"/>
            <a:ext cx="18966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smtClean="0">
                <a:solidFill>
                  <a:srgbClr val="000000"/>
                </a:solidFill>
              </a:rPr>
              <a:t>1. Khái </a:t>
            </a:r>
            <a:r>
              <a:rPr lang="en-US" altLang="en-US" sz="2400">
                <a:solidFill>
                  <a:srgbClr val="000000"/>
                </a:solidFill>
              </a:rPr>
              <a:t>niệm</a:t>
            </a:r>
          </a:p>
        </p:txBody>
      </p:sp>
      <p:sp>
        <p:nvSpPr>
          <p:cNvPr id="12301" name="AutoShape 22"/>
          <p:cNvSpPr>
            <a:spLocks noChangeArrowheads="1"/>
          </p:cNvSpPr>
          <p:nvPr/>
        </p:nvSpPr>
        <p:spPr bwMode="gray">
          <a:xfrm>
            <a:off x="1314770" y="2633327"/>
            <a:ext cx="7676830" cy="796925"/>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02" name="Rectangle 23"/>
          <p:cNvSpPr>
            <a:spLocks noChangeArrowheads="1"/>
          </p:cNvSpPr>
          <p:nvPr/>
        </p:nvSpPr>
        <p:spPr bwMode="auto">
          <a:xfrm>
            <a:off x="1603615" y="2770496"/>
            <a:ext cx="22910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smtClean="0">
                <a:solidFill>
                  <a:srgbClr val="000000"/>
                </a:solidFill>
              </a:rPr>
              <a:t>2</a:t>
            </a:r>
            <a:r>
              <a:rPr lang="en-US" altLang="en-US" sz="2400">
                <a:solidFill>
                  <a:srgbClr val="000000"/>
                </a:solidFill>
              </a:rPr>
              <a:t>. Địa chỉ email</a:t>
            </a:r>
          </a:p>
        </p:txBody>
      </p:sp>
      <p:sp>
        <p:nvSpPr>
          <p:cNvPr id="12303" name="AutoShape 24"/>
          <p:cNvSpPr>
            <a:spLocks noChangeArrowheads="1"/>
          </p:cNvSpPr>
          <p:nvPr/>
        </p:nvSpPr>
        <p:spPr bwMode="gray">
          <a:xfrm>
            <a:off x="1322727" y="3685678"/>
            <a:ext cx="7668873" cy="796925"/>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04" name="Rectangle 25"/>
          <p:cNvSpPr>
            <a:spLocks noChangeArrowheads="1"/>
          </p:cNvSpPr>
          <p:nvPr/>
        </p:nvSpPr>
        <p:spPr bwMode="auto">
          <a:xfrm>
            <a:off x="1569387" y="3811790"/>
            <a:ext cx="345639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smtClean="0">
                <a:solidFill>
                  <a:srgbClr val="000000"/>
                </a:solidFill>
              </a:rPr>
              <a:t>3</a:t>
            </a:r>
            <a:r>
              <a:rPr lang="en-US" altLang="en-US" sz="2400">
                <a:solidFill>
                  <a:srgbClr val="000000"/>
                </a:solidFill>
              </a:rPr>
              <a:t>. Các ngăn chứa email</a:t>
            </a:r>
          </a:p>
          <a:p>
            <a:endParaRPr lang="en-US" altLang="en-US" sz="2400">
              <a:solidFill>
                <a:srgbClr val="000000"/>
              </a:solidFill>
            </a:endParaRPr>
          </a:p>
        </p:txBody>
      </p:sp>
      <p:sp>
        <p:nvSpPr>
          <p:cNvPr id="12305" name="Oval 26"/>
          <p:cNvSpPr>
            <a:spLocks noChangeArrowheads="1"/>
          </p:cNvSpPr>
          <p:nvPr/>
        </p:nvSpPr>
        <p:spPr bwMode="gray">
          <a:xfrm>
            <a:off x="1238571" y="1887121"/>
            <a:ext cx="228600" cy="372588"/>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06" name="Oval 27"/>
          <p:cNvSpPr>
            <a:spLocks noChangeArrowheads="1"/>
          </p:cNvSpPr>
          <p:nvPr/>
        </p:nvSpPr>
        <p:spPr bwMode="gray">
          <a:xfrm>
            <a:off x="1243776" y="2848530"/>
            <a:ext cx="228600" cy="372588"/>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7196" name="Oval 28"/>
          <p:cNvSpPr>
            <a:spLocks noChangeArrowheads="1"/>
          </p:cNvSpPr>
          <p:nvPr/>
        </p:nvSpPr>
        <p:spPr bwMode="gray">
          <a:xfrm>
            <a:off x="1235642" y="3897291"/>
            <a:ext cx="228600" cy="372588"/>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eaLnBrk="1" hangingPunct="1">
              <a:defRPr/>
            </a:pPr>
            <a:endParaRPr lang="en-US" sz="2400">
              <a:latin typeface="Arial" charset="0"/>
            </a:endParaRPr>
          </a:p>
        </p:txBody>
      </p:sp>
      <p:sp>
        <p:nvSpPr>
          <p:cNvPr id="12308" name="AutoShape 29"/>
          <p:cNvSpPr>
            <a:spLocks noChangeArrowheads="1"/>
          </p:cNvSpPr>
          <p:nvPr/>
        </p:nvSpPr>
        <p:spPr bwMode="gray">
          <a:xfrm>
            <a:off x="1333820" y="4727157"/>
            <a:ext cx="7657780" cy="796925"/>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09" name="Rectangle 30"/>
          <p:cNvSpPr>
            <a:spLocks noChangeArrowheads="1"/>
          </p:cNvSpPr>
          <p:nvPr/>
        </p:nvSpPr>
        <p:spPr bwMode="auto">
          <a:xfrm>
            <a:off x="1548251" y="4867365"/>
            <a:ext cx="71176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a:solidFill>
                  <a:srgbClr val="000000"/>
                </a:solidFill>
              </a:rPr>
              <a:t>4. </a:t>
            </a:r>
            <a:r>
              <a:rPr lang="en-US" altLang="en-US" sz="2400" smtClean="0">
                <a:solidFill>
                  <a:srgbClr val="000000"/>
                </a:solidFill>
              </a:rPr>
              <a:t>Các </a:t>
            </a:r>
            <a:r>
              <a:rPr lang="en-US" altLang="en-US" sz="2400">
                <a:solidFill>
                  <a:srgbClr val="000000"/>
                </a:solidFill>
              </a:rPr>
              <a:t>lệnh thông dụng trong một phần mềm email</a:t>
            </a:r>
          </a:p>
        </p:txBody>
      </p:sp>
      <p:sp>
        <p:nvSpPr>
          <p:cNvPr id="12310" name="Oval 31"/>
          <p:cNvSpPr>
            <a:spLocks noChangeArrowheads="1"/>
          </p:cNvSpPr>
          <p:nvPr/>
        </p:nvSpPr>
        <p:spPr bwMode="gray">
          <a:xfrm>
            <a:off x="1218473" y="4833046"/>
            <a:ext cx="228600" cy="372588"/>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11" name="AutoShape 32"/>
          <p:cNvSpPr>
            <a:spLocks noChangeArrowheads="1"/>
          </p:cNvSpPr>
          <p:nvPr/>
        </p:nvSpPr>
        <p:spPr bwMode="gray">
          <a:xfrm>
            <a:off x="1007394" y="5732366"/>
            <a:ext cx="7984206" cy="796925"/>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12312" name="Rectangle 33"/>
          <p:cNvSpPr>
            <a:spLocks noChangeArrowheads="1"/>
          </p:cNvSpPr>
          <p:nvPr/>
        </p:nvSpPr>
        <p:spPr bwMode="auto">
          <a:xfrm>
            <a:off x="1112658" y="5908538"/>
            <a:ext cx="76658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2400"/>
              <a:t>5. Các thuật ngữ tiếng anh thông dụng trong một email</a:t>
            </a:r>
            <a:endParaRPr lang="en-US" altLang="en-US" sz="2400">
              <a:solidFill>
                <a:srgbClr val="000000"/>
              </a:solidFill>
            </a:endParaRPr>
          </a:p>
        </p:txBody>
      </p:sp>
      <p:sp>
        <p:nvSpPr>
          <p:cNvPr id="12313" name="Oval 34"/>
          <p:cNvSpPr>
            <a:spLocks noChangeArrowheads="1"/>
          </p:cNvSpPr>
          <p:nvPr/>
        </p:nvSpPr>
        <p:spPr bwMode="gray">
          <a:xfrm>
            <a:off x="943957" y="5913455"/>
            <a:ext cx="228600" cy="372588"/>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400"/>
          </a:p>
        </p:txBody>
      </p:sp>
      <p:sp>
        <p:nvSpPr>
          <p:cNvPr id="37" name="Line 2"/>
          <p:cNvSpPr>
            <a:spLocks noChangeShapeType="1"/>
          </p:cNvSpPr>
          <p:nvPr/>
        </p:nvSpPr>
        <p:spPr bwMode="auto">
          <a:xfrm>
            <a:off x="1138633" y="2467490"/>
            <a:ext cx="195187" cy="606719"/>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38" name="Line 3"/>
          <p:cNvSpPr>
            <a:spLocks noChangeShapeType="1"/>
          </p:cNvSpPr>
          <p:nvPr/>
        </p:nvSpPr>
        <p:spPr bwMode="auto">
          <a:xfrm>
            <a:off x="1108732" y="2493973"/>
            <a:ext cx="178888" cy="2476073"/>
          </a:xfrm>
          <a:prstGeom prst="line">
            <a:avLst/>
          </a:prstGeom>
          <a:noFill/>
          <a:ln w="12700" cap="rnd">
            <a:solidFill>
              <a:srgbClr val="003366"/>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vi-VN" altLang="en-US" sz="3100"/>
              <a:t>Làm việc với thư điện tử</a:t>
            </a:r>
            <a:endParaRPr lang="en-US" altLang="en-US" sz="3100" smtClean="0"/>
          </a:p>
        </p:txBody>
      </p:sp>
      <p:sp>
        <p:nvSpPr>
          <p:cNvPr id="13315" name="Content Placeholder 2"/>
          <p:cNvSpPr>
            <a:spLocks noGrp="1"/>
          </p:cNvSpPr>
          <p:nvPr>
            <p:ph idx="1"/>
          </p:nvPr>
        </p:nvSpPr>
        <p:spPr>
          <a:xfrm>
            <a:off x="346143" y="1752600"/>
            <a:ext cx="8382000" cy="4876800"/>
          </a:xfrm>
        </p:spPr>
        <p:txBody>
          <a:bodyPr/>
          <a:lstStyle/>
          <a:p>
            <a:pPr algn="just"/>
            <a:r>
              <a:rPr lang="vi-VN" altLang="en-US"/>
              <a:t> Các loại tên miền phổ biến khác:</a:t>
            </a:r>
          </a:p>
          <a:p>
            <a:pPr algn="just"/>
            <a:r>
              <a:rPr lang="vi-VN" altLang="en-US"/>
              <a:t> </a:t>
            </a:r>
            <a:r>
              <a:rPr lang="vi-VN" altLang="en-US" smtClean="0"/>
              <a:t>.</a:t>
            </a:r>
            <a:r>
              <a:rPr lang="vi-VN" altLang="en-US"/>
              <a:t>edu cho các tổ chức đào tạo</a:t>
            </a:r>
          </a:p>
          <a:p>
            <a:pPr algn="just"/>
            <a:r>
              <a:rPr lang="vi-VN" altLang="en-US"/>
              <a:t> </a:t>
            </a:r>
            <a:r>
              <a:rPr lang="vi-VN" altLang="en-US" smtClean="0"/>
              <a:t>.</a:t>
            </a:r>
            <a:r>
              <a:rPr lang="vi-VN" altLang="en-US"/>
              <a:t>gov cho chính phủ</a:t>
            </a:r>
          </a:p>
          <a:p>
            <a:pPr algn="just"/>
            <a:r>
              <a:rPr lang="vi-VN" altLang="en-US"/>
              <a:t> </a:t>
            </a:r>
            <a:r>
              <a:rPr lang="vi-VN" altLang="en-US" smtClean="0"/>
              <a:t>.</a:t>
            </a:r>
            <a:r>
              <a:rPr lang="vi-VN" altLang="en-US"/>
              <a:t>org cho các tổ chức phi lợi nhuận</a:t>
            </a:r>
          </a:p>
          <a:p>
            <a:pPr algn="just"/>
            <a:r>
              <a:rPr lang="vi-VN" altLang="en-US"/>
              <a:t> </a:t>
            </a:r>
            <a:r>
              <a:rPr lang="vi-VN" altLang="en-US" smtClean="0"/>
              <a:t>Không </a:t>
            </a:r>
            <a:r>
              <a:rPr lang="vi-VN" altLang="en-US"/>
              <a:t>phải mọi công ty thương mại đều sử dụng tên miền </a:t>
            </a:r>
            <a:r>
              <a:rPr lang="vi-VN" altLang="en-US"/>
              <a:t>.</a:t>
            </a:r>
            <a:r>
              <a:rPr lang="vi-VN" altLang="en-US" smtClean="0"/>
              <a:t>com</a:t>
            </a:r>
            <a:endParaRPr lang="en-US" altLang="en-US" smtClean="0"/>
          </a:p>
          <a:p>
            <a:pPr algn="just"/>
            <a:r>
              <a:rPr lang="en-US" altLang="en-US" smtClean="0"/>
              <a:t> </a:t>
            </a:r>
            <a:r>
              <a:rPr lang="vi-VN" altLang="en-US" smtClean="0"/>
              <a:t>có </a:t>
            </a:r>
            <a:r>
              <a:rPr lang="vi-VN" altLang="en-US"/>
              <a:t>thể sử dụng mã tên miền để thể hiện quốc gia của công ty đó</a:t>
            </a:r>
          </a:p>
          <a:p>
            <a:pPr algn="just"/>
            <a:r>
              <a:rPr lang="vi-VN" altLang="en-US"/>
              <a:t> </a:t>
            </a:r>
            <a:r>
              <a:rPr lang="vi-VN" altLang="en-US" smtClean="0"/>
              <a:t>Mỗi </a:t>
            </a:r>
            <a:r>
              <a:rPr lang="vi-VN" altLang="en-US"/>
              <a:t>địa chỉ thư điện tử đều nằm trong một tên miền duy nhất</a:t>
            </a:r>
          </a:p>
          <a:p>
            <a:pPr algn="just"/>
            <a:endParaRPr lang="vi-VN" altLang="en-US"/>
          </a:p>
          <a:p>
            <a:pPr algn="just"/>
            <a:endParaRPr lang="vi-VN" altLang="en-US"/>
          </a:p>
          <a:p>
            <a:pPr algn="just"/>
            <a:endParaRPr lang="en-US" altLang="en-US"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717616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981200"/>
            <a:ext cx="8382000" cy="4114800"/>
          </a:xfrm>
        </p:spPr>
        <p:txBody>
          <a:bodyPr/>
          <a:lstStyle/>
          <a:p>
            <a:pPr algn="just"/>
            <a:r>
              <a:rPr lang="vi-VN" altLang="en-US"/>
              <a:t>Cần đăng nhập tài khoản thư điện tử trước khi có thể gửi hay nhận thư</a:t>
            </a:r>
          </a:p>
          <a:p>
            <a:pPr algn="just"/>
            <a:r>
              <a:rPr lang="vi-VN" altLang="en-US"/>
              <a:t> </a:t>
            </a:r>
            <a:r>
              <a:rPr lang="vi-VN" altLang="en-US" smtClean="0"/>
              <a:t>Mọi </a:t>
            </a:r>
            <a:r>
              <a:rPr lang="vi-VN" altLang="en-US"/>
              <a:t>máy chủ thư điện tử đều có khả năng nhận biết địa chỉ thư nào đó đã được sử dụng hay chưa</a:t>
            </a:r>
          </a:p>
          <a:p>
            <a:pPr algn="just"/>
            <a:r>
              <a:rPr lang="vi-VN" altLang="en-US"/>
              <a:t> </a:t>
            </a:r>
            <a:r>
              <a:rPr lang="vi-VN" altLang="en-US" smtClean="0"/>
              <a:t>Sử </a:t>
            </a:r>
            <a:r>
              <a:rPr lang="vi-VN" altLang="en-US"/>
              <a:t>dụng những hướng dẫn chuẩn mà bạn có thể thực hiện khi lựa chọn tên người dùng</a:t>
            </a:r>
          </a:p>
          <a:p>
            <a:pPr algn="just"/>
            <a:r>
              <a:rPr lang="vi-VN" altLang="en-US"/>
              <a:t> </a:t>
            </a:r>
            <a:r>
              <a:rPr lang="vi-VN" altLang="en-US" smtClean="0"/>
              <a:t>các </a:t>
            </a:r>
            <a:r>
              <a:rPr lang="vi-VN" altLang="en-US"/>
              <a:t>công ty yêu cầu bạn tuân theo chính sách đặt tên thư điện tử</a:t>
            </a:r>
          </a:p>
          <a:p>
            <a:pPr algn="just"/>
            <a:endParaRPr lang="en-US" altLang="en-US"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40138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en-US" sz="3200" smtClean="0"/>
              <a:t>Tạo account Google mail</a:t>
            </a:r>
            <a:endParaRPr lang="en-US" altLang="en-US" sz="3200" smtClean="0"/>
          </a:p>
        </p:txBody>
      </p:sp>
      <p:sp>
        <p:nvSpPr>
          <p:cNvPr id="14367" name="Footer Placeholder 30"/>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14366" name="Slide Number Placeholder 29"/>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8D0918D-07B1-4201-A585-12E5B0BC2947}" type="slidenum">
              <a:rPr lang="en-US" altLang="en-US" smtClean="0">
                <a:solidFill>
                  <a:schemeClr val="bg1"/>
                </a:solidFill>
              </a:rPr>
              <a:pPr/>
              <a:t>5</a:t>
            </a:fld>
            <a:endParaRPr lang="en-US" altLang="en-US" smtClean="0">
              <a:solidFill>
                <a:schemeClr val="bg1"/>
              </a:solidFill>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16" y="1676400"/>
            <a:ext cx="8577684" cy="4566634"/>
          </a:xfrm>
          <a:prstGeom prst="rect">
            <a:avLst/>
          </a:prstGeom>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981200"/>
            <a:ext cx="8382000" cy="4114800"/>
          </a:xfrm>
        </p:spPr>
        <p:txBody>
          <a:bodyPr/>
          <a:lstStyle/>
          <a:p>
            <a:pPr algn="just"/>
            <a:r>
              <a:rPr lang="vi-VN" altLang="en-US"/>
              <a:t>Với tài khoản cá nhân, bạn xem xét loại bản tin nào sẽ được gửi đi hoặc mục đích để thiết lập tài khoản đó</a:t>
            </a:r>
          </a:p>
          <a:p>
            <a:pPr algn="just"/>
            <a:r>
              <a:rPr lang="vi-VN" altLang="en-US"/>
              <a:t>  Tuân theo những hướng dẫn chuẩn để tạo mật khẩu cho tài khoản thư điện tử</a:t>
            </a:r>
          </a:p>
          <a:p>
            <a:pPr algn="just"/>
            <a:r>
              <a:rPr lang="vi-VN" altLang="en-US"/>
              <a:t>  rất nhiều chương trình thư điện tử đưa ra các yêu cầu mà bạn cần thực hiện theo để tạo mật khẩu</a:t>
            </a:r>
          </a:p>
          <a:p>
            <a:pPr algn="just"/>
            <a:r>
              <a:rPr lang="vi-VN" altLang="en-US"/>
              <a:t>  Sử dụng tối thiểu sáu </a:t>
            </a:r>
            <a:r>
              <a:rPr lang="vi-VN" altLang="en-US"/>
              <a:t>ký </a:t>
            </a:r>
            <a:r>
              <a:rPr lang="vi-VN" altLang="en-US" smtClean="0"/>
              <a:t>tự</a:t>
            </a:r>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677899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981200"/>
            <a:ext cx="8382000" cy="4114800"/>
          </a:xfrm>
        </p:spPr>
        <p:txBody>
          <a:bodyPr/>
          <a:lstStyle/>
          <a:p>
            <a:pPr algn="just"/>
            <a:r>
              <a:rPr lang="vi-VN" altLang="en-US"/>
              <a:t>Trộn các số, viết chữ hoa/thường, hoặc ký hiệu</a:t>
            </a:r>
          </a:p>
          <a:p>
            <a:pPr algn="just"/>
            <a:r>
              <a:rPr lang="vi-VN" altLang="en-US"/>
              <a:t> </a:t>
            </a:r>
            <a:r>
              <a:rPr lang="vi-VN" altLang="en-US" smtClean="0"/>
              <a:t>Tránh </a:t>
            </a:r>
            <a:r>
              <a:rPr lang="vi-VN" altLang="en-US"/>
              <a:t>sử dụng tên người gần gũi với bạn</a:t>
            </a:r>
          </a:p>
          <a:p>
            <a:pPr algn="just"/>
            <a:r>
              <a:rPr lang="vi-VN" altLang="en-US"/>
              <a:t> </a:t>
            </a:r>
            <a:r>
              <a:rPr lang="vi-VN" altLang="en-US" smtClean="0"/>
              <a:t>Lựa </a:t>
            </a:r>
            <a:r>
              <a:rPr lang="vi-VN" altLang="en-US"/>
              <a:t>chọn mật khẩu có tính hợp lý nhưng không rõ ràng đủ để cho bạn có thể nhớ nó</a:t>
            </a:r>
          </a:p>
          <a:p>
            <a:pPr algn="just"/>
            <a:r>
              <a:rPr lang="vi-VN" altLang="en-US"/>
              <a:t> </a:t>
            </a:r>
            <a:r>
              <a:rPr lang="vi-VN" altLang="en-US" smtClean="0"/>
              <a:t>Tránh </a:t>
            </a:r>
            <a:r>
              <a:rPr lang="vi-VN" altLang="en-US"/>
              <a:t>sử dụng một mật khẩu cho mọi tài khoản</a:t>
            </a:r>
          </a:p>
          <a:p>
            <a:pPr algn="just"/>
            <a:r>
              <a:rPr lang="vi-VN" altLang="en-US"/>
              <a:t> </a:t>
            </a:r>
            <a:r>
              <a:rPr lang="vi-VN" altLang="en-US" smtClean="0"/>
              <a:t>Tránh </a:t>
            </a:r>
            <a:r>
              <a:rPr lang="vi-VN" altLang="en-US"/>
              <a:t>sử dụng sự thay đổi mật khẩu </a:t>
            </a:r>
            <a:r>
              <a:rPr lang="vi-VN" altLang="en-US"/>
              <a:t>dễ </a:t>
            </a:r>
            <a:r>
              <a:rPr lang="vi-VN" altLang="en-US" smtClean="0"/>
              <a:t>đoán</a:t>
            </a:r>
            <a:endParaRPr lang="en-US" altLang="en-US" smtClean="0"/>
          </a:p>
          <a:p>
            <a:pPr algn="just"/>
            <a:r>
              <a:rPr lang="en-US" altLang="en-US" smtClean="0"/>
              <a:t>VD: P@ssw0rd</a:t>
            </a:r>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6699369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752600"/>
            <a:ext cx="8382000" cy="5105400"/>
          </a:xfrm>
        </p:spPr>
        <p:txBody>
          <a:bodyPr/>
          <a:lstStyle/>
          <a:p>
            <a:pPr algn="just"/>
            <a:r>
              <a:rPr lang="vi-VN" altLang="en-US"/>
              <a:t>Sự kết hợp của tên người dùng và mật khẩu tạo thành thông tin đăng nhập thư điện tử của bạn</a:t>
            </a:r>
          </a:p>
          <a:p>
            <a:pPr algn="just"/>
            <a:r>
              <a:rPr lang="vi-VN" altLang="en-US"/>
              <a:t> </a:t>
            </a:r>
            <a:r>
              <a:rPr lang="vi-VN" altLang="en-US" smtClean="0"/>
              <a:t>Thông </a:t>
            </a:r>
            <a:r>
              <a:rPr lang="vi-VN" altLang="en-US"/>
              <a:t>tin đăng nhập cần được gửi lên máy chủ thư điện tử khi bạn đăng nhập để kiểm tra hoặc gửi thư điện tử.</a:t>
            </a:r>
          </a:p>
          <a:p>
            <a:pPr algn="just"/>
            <a:r>
              <a:rPr lang="vi-VN" altLang="en-US"/>
              <a:t> </a:t>
            </a:r>
            <a:r>
              <a:rPr lang="en-US" altLang="en-US" smtClean="0"/>
              <a:t>G</a:t>
            </a:r>
            <a:r>
              <a:rPr lang="vi-VN" altLang="en-US" smtClean="0"/>
              <a:t>iữ </a:t>
            </a:r>
            <a:r>
              <a:rPr lang="vi-VN" altLang="en-US"/>
              <a:t>tên người dùng và mật khẩu bảo mật là vô cùng quan trọng</a:t>
            </a:r>
          </a:p>
          <a:p>
            <a:pPr algn="just"/>
            <a:r>
              <a:rPr lang="vi-VN" altLang="en-US"/>
              <a:t> </a:t>
            </a:r>
            <a:r>
              <a:rPr lang="vi-VN" altLang="en-US" smtClean="0"/>
              <a:t>Không </a:t>
            </a:r>
            <a:r>
              <a:rPr lang="vi-VN" altLang="en-US"/>
              <a:t>chỉ bảo vệ tài khoản thư điện tử mà còn cần thiết phải bảo vệ bất kỳ tài khoản trực tuyến hay chương trình mạng xã hội liên kết với tài khoản thư điện tử của bạn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7691020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752600"/>
            <a:ext cx="8382000" cy="5105400"/>
          </a:xfrm>
        </p:spPr>
        <p:txBody>
          <a:bodyPr/>
          <a:lstStyle/>
          <a:p>
            <a:pPr algn="just"/>
            <a:r>
              <a:rPr lang="vi-VN" altLang="en-US"/>
              <a:t>Có rất nhiều chương trình thư điện tử khách cung cấp các thiết lập cho phép chương trình lưu trữ tên người dùng và mật khẩu</a:t>
            </a:r>
          </a:p>
          <a:p>
            <a:pPr algn="just"/>
            <a:r>
              <a:rPr lang="vi-VN" altLang="en-US" smtClean="0"/>
              <a:t> </a:t>
            </a:r>
            <a:r>
              <a:rPr lang="vi-VN" altLang="en-US"/>
              <a:t>Điều này khá an toàn bên trong hệ thống thư điện tử của công ty nhưng không thực sự an toàn với các tài khoản dựa trên nền Web</a:t>
            </a:r>
          </a:p>
          <a:p>
            <a:pPr algn="just"/>
            <a:r>
              <a:rPr lang="vi-VN" altLang="en-US"/>
              <a:t>1. Khởi động trình duyệt Web và truy cập tới: www.outlook.com.</a:t>
            </a:r>
          </a:p>
          <a:p>
            <a:pPr algn="just"/>
            <a:r>
              <a:rPr lang="vi-VN" altLang="en-US"/>
              <a:t>2. Tại màn hình đăng nhập, nhập thông tin Windows Account ID và mật khẩu.</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4172371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3" name="Content Placeholder 2"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809" y="2057400"/>
            <a:ext cx="5232242" cy="4191000"/>
          </a:xfr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0" y="1905000"/>
            <a:ext cx="3363686" cy="3505200"/>
          </a:xfrm>
          <a:prstGeom prst="rect">
            <a:avLst/>
          </a:prstGeom>
        </p:spPr>
      </p:pic>
    </p:spTree>
    <p:extLst>
      <p:ext uri="{BB962C8B-B14F-4D97-AF65-F5344CB8AC3E}">
        <p14:creationId xmlns:p14="http://schemas.microsoft.com/office/powerpoint/2010/main" val="2590873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8229600" cy="563563"/>
          </a:xfrm>
        </p:spPr>
        <p:txBody>
          <a:bodyPr/>
          <a:lstStyle/>
          <a:p>
            <a:r>
              <a:rPr lang="vi-VN" altLang="en-US" sz="2400"/>
              <a:t>Tên người dùng, mật khẩu và thông tin đăng nhập</a:t>
            </a:r>
            <a:endParaRPr lang="en-US" altLang="en-US" sz="2400" smtClean="0"/>
          </a:p>
        </p:txBody>
      </p:sp>
      <p:sp>
        <p:nvSpPr>
          <p:cNvPr id="13315" name="Content Placeholder 2"/>
          <p:cNvSpPr>
            <a:spLocks noGrp="1"/>
          </p:cNvSpPr>
          <p:nvPr>
            <p:ph idx="1"/>
          </p:nvPr>
        </p:nvSpPr>
        <p:spPr>
          <a:xfrm>
            <a:off x="342900" y="1752600"/>
            <a:ext cx="8382000" cy="4114800"/>
          </a:xfrm>
        </p:spPr>
        <p:txBody>
          <a:bodyPr/>
          <a:lstStyle/>
          <a:p>
            <a:pPr algn="just"/>
            <a:r>
              <a:rPr lang="vi-VN" altLang="en-US"/>
              <a:t>3. Ở phía bên dưới màn hình, nhấp chuột vào biểu tượng mũi tên kép để xem toàn bộ bản tin và sau đó chọn Get s tarted.</a:t>
            </a:r>
          </a:p>
          <a:p>
            <a:pPr algn="just"/>
            <a:r>
              <a:rPr lang="vi-VN" altLang="en-US"/>
              <a:t>4. Nhập mật khẩu vào Windows Account đã tồn tại và nhấp chuột vào Next.</a:t>
            </a:r>
          </a:p>
          <a:p>
            <a:pPr algn="just"/>
            <a:r>
              <a:rPr lang="vi-VN" altLang="en-US"/>
              <a:t>5. Nhập tất cả các trường và sau đó chọn Link</a:t>
            </a:r>
          </a:p>
          <a:p>
            <a:pPr algn="just"/>
            <a:r>
              <a:rPr lang="vi-VN" altLang="en-US"/>
              <a:t>6. Đóng thẻ của tài khoản được liên kết và quay trở lại Outlook.com</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4275223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781800" cy="563563"/>
          </a:xfrm>
        </p:spPr>
        <p:txBody>
          <a:bodyPr/>
          <a:lstStyle/>
          <a:p>
            <a:r>
              <a:rPr lang="vi-VN" altLang="en-US" sz="3200"/>
              <a:t>Sử dụng Microsoft Outlook</a:t>
            </a:r>
            <a:endParaRPr lang="en-US" altLang="en-US" sz="32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6" name="Content Placeholder 3"/>
          <p:cNvPicPr>
            <a:picLocks/>
          </p:cNvPicPr>
          <p:nvPr/>
        </p:nvPicPr>
        <p:blipFill>
          <a:blip r:embed="rId2"/>
          <a:stretch>
            <a:fillRect/>
          </a:stretch>
        </p:blipFill>
        <p:spPr bwMode="auto">
          <a:xfrm>
            <a:off x="644457" y="1568450"/>
            <a:ext cx="8042343" cy="475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37063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781800" cy="563563"/>
          </a:xfrm>
        </p:spPr>
        <p:txBody>
          <a:bodyPr/>
          <a:lstStyle/>
          <a:p>
            <a:r>
              <a:rPr lang="vi-VN" altLang="en-US" sz="3200"/>
              <a:t>Sử dụng Microsoft Outlook</a:t>
            </a:r>
            <a:endParaRPr lang="en-US" altLang="en-US" sz="32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7" name="Content Placeholder 3"/>
          <p:cNvPicPr>
            <a:picLocks noGrp="1"/>
          </p:cNvPicPr>
          <p:nvPr>
            <p:ph idx="1"/>
          </p:nvPr>
        </p:nvPicPr>
        <p:blipFill>
          <a:blip r:embed="rId2"/>
          <a:stretch>
            <a:fillRect/>
          </a:stretch>
        </p:blipFill>
        <p:spPr>
          <a:xfrm>
            <a:off x="948447" y="1828800"/>
            <a:ext cx="7221669" cy="4351338"/>
          </a:xfrm>
          <a:prstGeom prst="rect">
            <a:avLst/>
          </a:prstGeom>
        </p:spPr>
      </p:pic>
    </p:spTree>
    <p:extLst>
      <p:ext uri="{BB962C8B-B14F-4D97-AF65-F5344CB8AC3E}">
        <p14:creationId xmlns:p14="http://schemas.microsoft.com/office/powerpoint/2010/main" val="15900435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781800" cy="563563"/>
          </a:xfrm>
        </p:spPr>
        <p:txBody>
          <a:bodyPr/>
          <a:lstStyle/>
          <a:p>
            <a:r>
              <a:rPr lang="vi-VN" altLang="en-US" sz="3200"/>
              <a:t>Sử dụng Microsoft Outlook</a:t>
            </a:r>
            <a:endParaRPr lang="en-US" altLang="en-US" sz="32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6" name="Content Placeholder 3"/>
          <p:cNvPicPr>
            <a:picLocks noGrp="1"/>
          </p:cNvPicPr>
          <p:nvPr>
            <p:ph idx="1"/>
          </p:nvPr>
        </p:nvPicPr>
        <p:blipFill>
          <a:blip r:embed="rId2"/>
          <a:stretch>
            <a:fillRect/>
          </a:stretch>
        </p:blipFill>
        <p:spPr>
          <a:xfrm>
            <a:off x="201241" y="2209800"/>
            <a:ext cx="8924925" cy="3686175"/>
          </a:xfrm>
          <a:prstGeom prst="rect">
            <a:avLst/>
          </a:prstGeom>
        </p:spPr>
      </p:pic>
    </p:spTree>
    <p:extLst>
      <p:ext uri="{BB962C8B-B14F-4D97-AF65-F5344CB8AC3E}">
        <p14:creationId xmlns:p14="http://schemas.microsoft.com/office/powerpoint/2010/main" val="1125563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Tạo ra các bản tin mới</a:t>
            </a:r>
            <a:endParaRPr lang="en-US" altLang="en-US" sz="2800" smtClean="0"/>
          </a:p>
        </p:txBody>
      </p:sp>
      <p:sp>
        <p:nvSpPr>
          <p:cNvPr id="13315" name="Content Placeholder 2"/>
          <p:cNvSpPr>
            <a:spLocks noGrp="1"/>
          </p:cNvSpPr>
          <p:nvPr>
            <p:ph idx="1"/>
          </p:nvPr>
        </p:nvSpPr>
        <p:spPr>
          <a:xfrm>
            <a:off x="342900" y="1752600"/>
            <a:ext cx="8382000" cy="4114800"/>
          </a:xfrm>
        </p:spPr>
        <p:txBody>
          <a:bodyPr/>
          <a:lstStyle/>
          <a:p>
            <a:pPr algn="just"/>
            <a:r>
              <a:rPr lang="vi-VN" altLang="en-US"/>
              <a:t>Việc gửi thư điện tử sẽ thực hiện theo các bước sau đây:</a:t>
            </a:r>
          </a:p>
          <a:p>
            <a:pPr algn="just"/>
            <a:r>
              <a:rPr lang="vi-VN" altLang="en-US"/>
              <a:t>1. Ghi địa chỉ nhận thư.</a:t>
            </a:r>
          </a:p>
          <a:p>
            <a:pPr algn="just"/>
            <a:r>
              <a:rPr lang="vi-VN" altLang="en-US"/>
              <a:t>2. Nhập văn bản cho chủ đề, và sau đó nhập nội dung thư, áp dụng định dạng nếu cần. Nếu bạn cần gửi một tệp tin qua thư điện tử, bạn đính kèm tệp tin đó vào thư.</a:t>
            </a:r>
          </a:p>
          <a:p>
            <a:pPr algn="just"/>
            <a:r>
              <a:rPr lang="vi-VN" altLang="en-US"/>
              <a:t>3. Sử dụng công cụ kiểm tra chính tả và hiệu đính bản tin của bạn để hạn chế các lỗi về chính tả hoặc ngữ pháp.</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848134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Tạo ra các bản tin mới</a:t>
            </a:r>
            <a:endParaRPr lang="en-US" altLang="en-US" sz="2800" smtClean="0"/>
          </a:p>
        </p:txBody>
      </p:sp>
      <p:sp>
        <p:nvSpPr>
          <p:cNvPr id="13315" name="Content Placeholder 2"/>
          <p:cNvSpPr>
            <a:spLocks noGrp="1"/>
          </p:cNvSpPr>
          <p:nvPr>
            <p:ph idx="1"/>
          </p:nvPr>
        </p:nvSpPr>
        <p:spPr>
          <a:xfrm>
            <a:off x="342900" y="1752600"/>
            <a:ext cx="8382000" cy="4114800"/>
          </a:xfrm>
        </p:spPr>
        <p:txBody>
          <a:bodyPr/>
          <a:lstStyle/>
          <a:p>
            <a:pPr algn="just"/>
            <a:r>
              <a:rPr lang="vi-VN" altLang="en-US"/>
              <a:t>4. Gửi thư.</a:t>
            </a:r>
          </a:p>
          <a:p>
            <a:pPr algn="just"/>
            <a:r>
              <a:rPr lang="vi-VN" altLang="en-US"/>
              <a:t>  Một khi đã ấn nút Send, bản tin có thể được tạm thời lưu trữ trong thư mục Hộp thư đi (Outbox)</a:t>
            </a:r>
          </a:p>
          <a:p>
            <a:pPr algn="just"/>
            <a:r>
              <a:rPr lang="vi-VN" altLang="en-US"/>
              <a:t>  Để tạo một bản tin mới, từ cửa sổ chính của Windows:</a:t>
            </a:r>
          </a:p>
          <a:p>
            <a:pPr algn="just"/>
            <a:r>
              <a:rPr lang="vi-VN" altLang="en-US"/>
              <a:t>  Trên thẻ Home , trong nhóm New, nhấp chuột vào New Email, hoặc</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5751646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Tạo ra các bản tin mới</a:t>
            </a:r>
            <a:endParaRPr lang="en-US" altLang="en-US" sz="28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1509713"/>
            <a:ext cx="6248400" cy="5327712"/>
          </a:xfrm>
          <a:prstGeom prst="rect">
            <a:avLst/>
          </a:prstGeom>
        </p:spPr>
      </p:pic>
    </p:spTree>
    <p:extLst>
      <p:ext uri="{BB962C8B-B14F-4D97-AF65-F5344CB8AC3E}">
        <p14:creationId xmlns:p14="http://schemas.microsoft.com/office/powerpoint/2010/main" val="26747678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Tạo ra các bản tin mới</a:t>
            </a:r>
            <a:endParaRPr lang="en-US" altLang="en-US" sz="2800" smtClean="0"/>
          </a:p>
        </p:txBody>
      </p:sp>
      <p:sp>
        <p:nvSpPr>
          <p:cNvPr id="13315" name="Content Placeholder 2"/>
          <p:cNvSpPr>
            <a:spLocks noGrp="1"/>
          </p:cNvSpPr>
          <p:nvPr>
            <p:ph idx="1"/>
          </p:nvPr>
        </p:nvSpPr>
        <p:spPr>
          <a:xfrm>
            <a:off x="342900" y="1752600"/>
            <a:ext cx="8382000" cy="4114800"/>
          </a:xfrm>
        </p:spPr>
        <p:txBody>
          <a:bodyPr/>
          <a:lstStyle/>
          <a:p>
            <a:pPr algn="just"/>
            <a:r>
              <a:rPr lang="vi-VN" altLang="en-US"/>
              <a:t>Trên thẻ Home , trong nhóm New, nhấp chuột vào mũi tên của New Items và sau đó chọn Email Message</a:t>
            </a:r>
          </a:p>
          <a:p>
            <a:pPr algn="just"/>
            <a:r>
              <a:rPr lang="vi-VN" altLang="en-US"/>
              <a:t> </a:t>
            </a:r>
            <a:r>
              <a:rPr lang="vi-VN" altLang="en-US" smtClean="0"/>
              <a:t>Nhấn </a:t>
            </a:r>
            <a:r>
              <a:rPr lang="vi-VN" altLang="en-US"/>
              <a:t>CTRL+N</a:t>
            </a:r>
          </a:p>
          <a:p>
            <a:pPr algn="just"/>
            <a:r>
              <a:rPr lang="vi-VN" altLang="en-US"/>
              <a:t> </a:t>
            </a:r>
            <a:r>
              <a:rPr lang="en-US" altLang="en-US" smtClean="0"/>
              <a:t>N</a:t>
            </a:r>
            <a:r>
              <a:rPr lang="vi-VN" altLang="en-US" smtClean="0"/>
              <a:t>hập </a:t>
            </a:r>
            <a:r>
              <a:rPr lang="vi-VN" altLang="en-US"/>
              <a:t>địa chỉ thư điện tử của những người nhận hoặc chọn tên từ danh sách</a:t>
            </a:r>
          </a:p>
          <a:p>
            <a:pPr algn="just"/>
            <a:r>
              <a:rPr lang="vi-VN" altLang="en-US" smtClean="0"/>
              <a:t> Thông tin địa chỉ – bạn cần nhập ít nhất một địa chỉ người nhận</a:t>
            </a:r>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1973743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Tạo ra các bản tin mới</a:t>
            </a:r>
            <a:endParaRPr lang="en-US" altLang="en-US" sz="2800" smtClean="0"/>
          </a:p>
        </p:txBody>
      </p:sp>
      <p:sp>
        <p:nvSpPr>
          <p:cNvPr id="13315" name="Content Placeholder 2"/>
          <p:cNvSpPr>
            <a:spLocks noGrp="1"/>
          </p:cNvSpPr>
          <p:nvPr>
            <p:ph idx="1"/>
          </p:nvPr>
        </p:nvSpPr>
        <p:spPr>
          <a:xfrm>
            <a:off x="342900" y="1752600"/>
            <a:ext cx="8382000" cy="4114800"/>
          </a:xfrm>
        </p:spPr>
        <p:txBody>
          <a:bodyPr/>
          <a:lstStyle/>
          <a:p>
            <a:pPr algn="just"/>
            <a:r>
              <a:rPr lang="vi-VN" altLang="en-US"/>
              <a:t>Dòng chủ đề – văn bản bạn nhập vào dòng tiêu đề giúp người nhận biết được bản tin </a:t>
            </a:r>
            <a:r>
              <a:rPr lang="vi-VN" altLang="en-US"/>
              <a:t>đó </a:t>
            </a:r>
            <a:r>
              <a:rPr lang="vi-VN" altLang="en-US" smtClean="0"/>
              <a:t>muốn</a:t>
            </a:r>
            <a:r>
              <a:rPr lang="en-US" altLang="en-US" smtClean="0"/>
              <a:t> </a:t>
            </a:r>
            <a:r>
              <a:rPr lang="vi-VN" altLang="en-US" smtClean="0"/>
              <a:t>nói </a:t>
            </a:r>
            <a:r>
              <a:rPr lang="vi-VN" altLang="en-US"/>
              <a:t>điều gì</a:t>
            </a:r>
          </a:p>
          <a:p>
            <a:pPr algn="just"/>
            <a:r>
              <a:rPr lang="vi-VN" altLang="en-US"/>
              <a:t> </a:t>
            </a:r>
            <a:r>
              <a:rPr lang="vi-VN" altLang="en-US" smtClean="0"/>
              <a:t>Nội </a:t>
            </a:r>
            <a:r>
              <a:rPr lang="vi-VN" altLang="en-US"/>
              <a:t>dung – văn bản chính của thư điện tử</a:t>
            </a:r>
          </a:p>
          <a:p>
            <a:pPr algn="just"/>
            <a:r>
              <a:rPr lang="vi-VN" altLang="en-US"/>
              <a:t> </a:t>
            </a:r>
            <a:r>
              <a:rPr lang="vi-VN" altLang="en-US" smtClean="0"/>
              <a:t>Chữ </a:t>
            </a:r>
            <a:r>
              <a:rPr lang="vi-VN" altLang="en-US"/>
              <a:t>ký – đây là khối văn bản chứa tên của bạn, chức vụ/tiêu đề và có thể là thông tin liên lạc</a:t>
            </a:r>
          </a:p>
          <a:p>
            <a:pPr algn="just"/>
            <a:r>
              <a:rPr lang="vi-VN" altLang="en-US"/>
              <a:t> </a:t>
            </a:r>
            <a:r>
              <a:rPr lang="vi-VN" altLang="en-US" smtClean="0"/>
              <a:t>Các </a:t>
            </a:r>
            <a:r>
              <a:rPr lang="vi-VN" altLang="en-US"/>
              <a:t>tệp tin đính kèm –đây là các tệp tin bạn gửi cùng với bản tin thư</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9126430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Địa chỉ</a:t>
            </a:r>
            <a:endParaRPr lang="en-US" altLang="en-US" sz="28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6" name="Content Placeholder 3"/>
          <p:cNvPicPr>
            <a:picLocks noGrp="1"/>
          </p:cNvPicPr>
          <p:nvPr>
            <p:ph idx="1"/>
          </p:nvPr>
        </p:nvPicPr>
        <p:blipFill>
          <a:blip r:embed="rId2"/>
          <a:stretch>
            <a:fillRect/>
          </a:stretch>
        </p:blipFill>
        <p:spPr>
          <a:xfrm>
            <a:off x="609600" y="1752600"/>
            <a:ext cx="8252226" cy="4351338"/>
          </a:xfrm>
          <a:prstGeom prst="rect">
            <a:avLst/>
          </a:prstGeom>
        </p:spPr>
      </p:pic>
    </p:spTree>
    <p:extLst>
      <p:ext uri="{BB962C8B-B14F-4D97-AF65-F5344CB8AC3E}">
        <p14:creationId xmlns:p14="http://schemas.microsoft.com/office/powerpoint/2010/main" val="22502675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Sử dụng </a:t>
            </a:r>
            <a:r>
              <a:rPr lang="vi-VN" altLang="en-US" sz="2800"/>
              <a:t>Address </a:t>
            </a:r>
            <a:r>
              <a:rPr lang="vi-VN" altLang="en-US" sz="2800" smtClean="0"/>
              <a:t>Book</a:t>
            </a:r>
            <a:endParaRPr lang="en-US" altLang="en-US" sz="2800" smtClean="0"/>
          </a:p>
        </p:txBody>
      </p:sp>
      <p:sp>
        <p:nvSpPr>
          <p:cNvPr id="13315" name="Content Placeholder 2"/>
          <p:cNvSpPr>
            <a:spLocks noGrp="1"/>
          </p:cNvSpPr>
          <p:nvPr>
            <p:ph idx="1"/>
          </p:nvPr>
        </p:nvSpPr>
        <p:spPr>
          <a:xfrm>
            <a:off x="342900" y="1752600"/>
            <a:ext cx="8382000" cy="4572000"/>
          </a:xfrm>
        </p:spPr>
        <p:txBody>
          <a:bodyPr/>
          <a:lstStyle/>
          <a:p>
            <a:pPr algn="just"/>
            <a:r>
              <a:rPr lang="vi-VN" altLang="en-US"/>
              <a:t>Là một thư mục chứa thông tin liên lạc</a:t>
            </a:r>
          </a:p>
          <a:p>
            <a:pPr algn="just"/>
            <a:r>
              <a:rPr lang="vi-VN" altLang="en-US"/>
              <a:t> </a:t>
            </a:r>
            <a:r>
              <a:rPr lang="vi-VN" altLang="en-US" smtClean="0"/>
              <a:t>Để </a:t>
            </a:r>
            <a:r>
              <a:rPr lang="vi-VN" altLang="en-US"/>
              <a:t>truy cập vào danh sách các liên lạc từ một cửa sổ mới, nhấp chuột vào các nút To… hoặc Cc…</a:t>
            </a:r>
          </a:p>
          <a:p>
            <a:pPr algn="just"/>
            <a:r>
              <a:rPr lang="vi-VN" altLang="en-US"/>
              <a:t> </a:t>
            </a:r>
            <a:r>
              <a:rPr lang="vi-VN" altLang="en-US" smtClean="0"/>
              <a:t>Sử </a:t>
            </a:r>
            <a:r>
              <a:rPr lang="vi-VN" altLang="en-US"/>
              <a:t>dụng một trong những cách sau để chọn nhiều liên lạc:</a:t>
            </a:r>
          </a:p>
          <a:p>
            <a:pPr algn="just"/>
            <a:r>
              <a:rPr lang="vi-VN" altLang="en-US"/>
              <a:t> </a:t>
            </a:r>
            <a:r>
              <a:rPr lang="vi-VN" altLang="en-US" smtClean="0"/>
              <a:t>Để </a:t>
            </a:r>
            <a:r>
              <a:rPr lang="vi-VN" altLang="en-US"/>
              <a:t>thêm mọi người trong dải tên, nhấp chuột vào tên đầu tiên trong danh sách, và sau đó nhấn và giữ phím SHIFT khi bạn muốn nhấp chuột vào tên cuối cùng</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1358512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Sử dụng </a:t>
            </a:r>
            <a:r>
              <a:rPr lang="vi-VN" altLang="en-US" sz="2800"/>
              <a:t>Address </a:t>
            </a:r>
            <a:r>
              <a:rPr lang="vi-VN" altLang="en-US" sz="2800" smtClean="0"/>
              <a:t>Book</a:t>
            </a:r>
            <a:endParaRPr lang="en-US" altLang="en-US" sz="2800" smtClean="0"/>
          </a:p>
        </p:txBody>
      </p:sp>
      <p:sp>
        <p:nvSpPr>
          <p:cNvPr id="13315" name="Content Placeholder 2"/>
          <p:cNvSpPr>
            <a:spLocks noGrp="1"/>
          </p:cNvSpPr>
          <p:nvPr>
            <p:ph idx="1"/>
          </p:nvPr>
        </p:nvSpPr>
        <p:spPr>
          <a:xfrm>
            <a:off x="342900" y="1752600"/>
            <a:ext cx="8382000" cy="3352800"/>
          </a:xfrm>
        </p:spPr>
        <p:txBody>
          <a:bodyPr/>
          <a:lstStyle/>
          <a:p>
            <a:pPr algn="just"/>
            <a:r>
              <a:rPr lang="vi-VN" altLang="en-US"/>
              <a:t> Để chọn từng tên riêng biệt được phân bố trong danh sách liên lạc, nhấp chuột vào người đầu tiên bạn muốn nhận bản tin, và sau đó nhấn và giữ phím CTRL khi bạn nhấp chuột vào tên của từng liên lạc bạn muốn chọn</a:t>
            </a:r>
          </a:p>
          <a:p>
            <a:pPr algn="just"/>
            <a:r>
              <a:rPr lang="vi-VN" altLang="en-US"/>
              <a:t>  Chọn trường địa chỉ trước khi bấm vào tên người bạn muốn nhận được thư</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2278689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Sử dụng </a:t>
            </a:r>
            <a:r>
              <a:rPr lang="vi-VN" altLang="en-US" sz="2800"/>
              <a:t>Address </a:t>
            </a:r>
            <a:r>
              <a:rPr lang="vi-VN" altLang="en-US" sz="2800" smtClean="0"/>
              <a:t>Book</a:t>
            </a:r>
            <a:endParaRPr lang="en-US" altLang="en-US" sz="28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905000"/>
            <a:ext cx="7445650" cy="4038600"/>
          </a:xfrm>
          <a:prstGeom prst="rect">
            <a:avLst/>
          </a:prstGeom>
        </p:spPr>
      </p:pic>
    </p:spTree>
    <p:extLst>
      <p:ext uri="{BB962C8B-B14F-4D97-AF65-F5344CB8AC3E}">
        <p14:creationId xmlns:p14="http://schemas.microsoft.com/office/powerpoint/2010/main" val="28531579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Dòng chủ đề</a:t>
            </a:r>
            <a:endParaRPr lang="en-US" altLang="en-US" sz="2800" smtClean="0"/>
          </a:p>
        </p:txBody>
      </p:sp>
      <p:sp>
        <p:nvSpPr>
          <p:cNvPr id="13315" name="Content Placeholder 2"/>
          <p:cNvSpPr>
            <a:spLocks noGrp="1"/>
          </p:cNvSpPr>
          <p:nvPr>
            <p:ph idx="1"/>
          </p:nvPr>
        </p:nvSpPr>
        <p:spPr>
          <a:xfrm>
            <a:off x="342900" y="1752600"/>
            <a:ext cx="8382000" cy="4572000"/>
          </a:xfrm>
        </p:spPr>
        <p:txBody>
          <a:bodyPr/>
          <a:lstStyle/>
          <a:p>
            <a:pPr algn="just"/>
            <a:r>
              <a:rPr lang="vi-VN" altLang="en-US"/>
              <a:t> </a:t>
            </a:r>
            <a:r>
              <a:rPr lang="vi-VN" altLang="en-US"/>
              <a:t>Giới thiệu tóm tắt nhưng gọn gàng</a:t>
            </a:r>
          </a:p>
          <a:p>
            <a:pPr algn="just"/>
            <a:r>
              <a:rPr lang="vi-VN" altLang="en-US"/>
              <a:t> </a:t>
            </a:r>
            <a:r>
              <a:rPr lang="vi-VN" altLang="en-US" smtClean="0"/>
              <a:t>Lựa </a:t>
            </a:r>
            <a:r>
              <a:rPr lang="vi-VN" altLang="en-US"/>
              <a:t>chọn một vài từ để tổng kết mục đích của bản tin đối với người nhận</a:t>
            </a:r>
          </a:p>
          <a:p>
            <a:pPr algn="just"/>
            <a:r>
              <a:rPr lang="vi-VN" altLang="en-US" smtClean="0"/>
              <a:t> </a:t>
            </a:r>
            <a:r>
              <a:rPr lang="vi-VN" altLang="en-US"/>
              <a:t>Đừng gửi bản tin mà không có dòng này để đảm bảo bản tin không bị chặn bởi máy chủ của người nhận vì thư của bạn có thể bị nghi ngờ là thư rác</a:t>
            </a:r>
          </a:p>
          <a:p>
            <a:pPr algn="just"/>
            <a:r>
              <a:rPr lang="vi-VN" altLang="en-US" smtClean="0"/>
              <a:t> </a:t>
            </a:r>
            <a:r>
              <a:rPr lang="vi-VN" altLang="en-US"/>
              <a:t>Không sử dụng các từ hoặc cụm từ lủng củng hoặc không phù hợp  Có thể thiết lập các danh sách nhóm trong sổ địa chỉ</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4076058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Nội dung thư</a:t>
            </a:r>
            <a:endParaRPr lang="en-US" altLang="en-US" sz="28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6" name="Content Placeholder 3"/>
          <p:cNvPicPr>
            <a:picLocks noGrp="1"/>
          </p:cNvPicPr>
          <p:nvPr>
            <p:ph idx="1"/>
          </p:nvPr>
        </p:nvPicPr>
        <p:blipFill>
          <a:blip r:embed="rId2"/>
          <a:stretch>
            <a:fillRect/>
          </a:stretch>
        </p:blipFill>
        <p:spPr>
          <a:xfrm>
            <a:off x="342900" y="1981200"/>
            <a:ext cx="8099928" cy="4351338"/>
          </a:xfrm>
          <a:prstGeom prst="rect">
            <a:avLst/>
          </a:prstGeom>
        </p:spPr>
      </p:pic>
    </p:spTree>
    <p:extLst>
      <p:ext uri="{BB962C8B-B14F-4D97-AF65-F5344CB8AC3E}">
        <p14:creationId xmlns:p14="http://schemas.microsoft.com/office/powerpoint/2010/main" val="35587659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Hiệu đính bản tin</a:t>
            </a:r>
            <a:endParaRPr lang="en-US" altLang="en-US" sz="2800" smtClean="0"/>
          </a:p>
        </p:txBody>
      </p:sp>
      <p:sp>
        <p:nvSpPr>
          <p:cNvPr id="13315" name="Content Placeholder 2"/>
          <p:cNvSpPr>
            <a:spLocks noGrp="1"/>
          </p:cNvSpPr>
          <p:nvPr>
            <p:ph idx="1"/>
          </p:nvPr>
        </p:nvSpPr>
        <p:spPr>
          <a:xfrm>
            <a:off x="342900" y="1752600"/>
            <a:ext cx="8382000" cy="3962400"/>
          </a:xfrm>
        </p:spPr>
        <p:txBody>
          <a:bodyPr/>
          <a:lstStyle/>
          <a:p>
            <a:pPr algn="just"/>
            <a:r>
              <a:rPr lang="vi-VN" altLang="en-US"/>
              <a:t> </a:t>
            </a:r>
            <a:r>
              <a:rPr lang="vi-VN" altLang="en-US"/>
              <a:t>Để kích hoạt tính năng này hoặc sử dụng các công cụ hiệu đính khác, nhấp chuột vào thẻ Review và sau đó nhấp chuột vào tùy chọn thích hợp trong nhóm Proofing</a:t>
            </a:r>
          </a:p>
          <a:p>
            <a:pPr algn="just"/>
            <a:r>
              <a:rPr lang="vi-VN" altLang="en-US"/>
              <a:t>  Để kích hoạt tính năng chính tả:</a:t>
            </a:r>
          </a:p>
          <a:p>
            <a:pPr algn="just"/>
            <a:r>
              <a:rPr lang="vi-VN" altLang="en-US"/>
              <a:t>  Trên thẻ Review, trong nhóm Proofing, nhấp chuột vào Spelling &amp; Grammar, hoặc</a:t>
            </a:r>
          </a:p>
          <a:p>
            <a:pPr algn="just"/>
            <a:r>
              <a:rPr lang="vi-VN" altLang="en-US"/>
              <a:t>  Nhấn F7</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1990518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Gửi thư</a:t>
            </a:r>
            <a:endParaRPr lang="en-US" altLang="en-US" sz="2800" smtClean="0"/>
          </a:p>
        </p:txBody>
      </p:sp>
      <p:sp>
        <p:nvSpPr>
          <p:cNvPr id="13315" name="Content Placeholder 2"/>
          <p:cNvSpPr>
            <a:spLocks noGrp="1"/>
          </p:cNvSpPr>
          <p:nvPr>
            <p:ph idx="1"/>
          </p:nvPr>
        </p:nvSpPr>
        <p:spPr>
          <a:xfrm>
            <a:off x="342900" y="1752600"/>
            <a:ext cx="8382000" cy="1981200"/>
          </a:xfrm>
        </p:spPr>
        <p:txBody>
          <a:bodyPr/>
          <a:lstStyle/>
          <a:p>
            <a:pPr algn="just"/>
            <a:r>
              <a:rPr lang="vi-VN" altLang="en-US"/>
              <a:t> </a:t>
            </a:r>
            <a:r>
              <a:rPr lang="vi-VN" altLang="en-US"/>
              <a:t>Khi thông tin của bản tin đã được nhập vào các dòng địa chỉ và chủ đề cũng như nội dung thư, nhấp chuột vào Send ở phía bên trái của trường địa chỉ.</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815" y="3581400"/>
            <a:ext cx="7740832" cy="2971800"/>
          </a:xfrm>
          <a:prstGeom prst="rect">
            <a:avLst/>
          </a:prstGeom>
        </p:spPr>
      </p:pic>
    </p:spTree>
    <p:extLst>
      <p:ext uri="{BB962C8B-B14F-4D97-AF65-F5344CB8AC3E}">
        <p14:creationId xmlns:p14="http://schemas.microsoft.com/office/powerpoint/2010/main" val="22597605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Nhận thư</a:t>
            </a:r>
            <a:endParaRPr lang="en-US" altLang="en-US" sz="2800" smtClean="0"/>
          </a:p>
        </p:txBody>
      </p:sp>
      <p:sp>
        <p:nvSpPr>
          <p:cNvPr id="13315" name="Content Placeholder 2"/>
          <p:cNvSpPr>
            <a:spLocks noGrp="1"/>
          </p:cNvSpPr>
          <p:nvPr>
            <p:ph idx="1"/>
          </p:nvPr>
        </p:nvSpPr>
        <p:spPr>
          <a:xfrm>
            <a:off x="342900" y="1905000"/>
            <a:ext cx="8382000" cy="3810000"/>
          </a:xfrm>
        </p:spPr>
        <p:txBody>
          <a:bodyPr/>
          <a:lstStyle/>
          <a:p>
            <a:pPr algn="just"/>
            <a:r>
              <a:rPr lang="vi-VN" altLang="en-US"/>
              <a:t> </a:t>
            </a:r>
            <a:r>
              <a:rPr lang="vi-VN" altLang="en-US"/>
              <a:t>Để kiểm tra bản tin mới:</a:t>
            </a:r>
          </a:p>
          <a:p>
            <a:pPr algn="just"/>
            <a:r>
              <a:rPr lang="vi-VN" altLang="en-US"/>
              <a:t> </a:t>
            </a:r>
            <a:r>
              <a:rPr lang="vi-VN" altLang="en-US" smtClean="0"/>
              <a:t>Trên </a:t>
            </a:r>
            <a:r>
              <a:rPr lang="vi-VN" altLang="en-US"/>
              <a:t>thẻ Send / Receive , trong nhóm Send &amp; Receive , nhấp chuột vào Send/Receive All Folders , hoặc</a:t>
            </a:r>
          </a:p>
          <a:p>
            <a:pPr algn="just"/>
            <a:r>
              <a:rPr lang="vi-VN" altLang="en-US" smtClean="0"/>
              <a:t> </a:t>
            </a:r>
            <a:r>
              <a:rPr lang="vi-VN" altLang="en-US"/>
              <a:t>Nhấn F9</a:t>
            </a:r>
          </a:p>
          <a:p>
            <a:pPr algn="just"/>
            <a:r>
              <a:rPr lang="vi-VN" altLang="en-US"/>
              <a:t> </a:t>
            </a:r>
            <a:r>
              <a:rPr lang="vi-VN" altLang="en-US" smtClean="0"/>
              <a:t>Thư </a:t>
            </a:r>
            <a:r>
              <a:rPr lang="vi-VN" altLang="en-US"/>
              <a:t>mục Inbox cũng hiển thị số lượng thư mới trong dấu ngoặc mà bạn nhận được trong danh sác các thư mục</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829173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Nhận thư</a:t>
            </a:r>
            <a:endParaRPr lang="en-US" altLang="en-US" sz="2800" smtClean="0"/>
          </a:p>
        </p:txBody>
      </p:sp>
      <p:sp>
        <p:nvSpPr>
          <p:cNvPr id="13315" name="Content Placeholder 2"/>
          <p:cNvSpPr>
            <a:spLocks noGrp="1"/>
          </p:cNvSpPr>
          <p:nvPr>
            <p:ph idx="1"/>
          </p:nvPr>
        </p:nvSpPr>
        <p:spPr>
          <a:xfrm>
            <a:off x="342900" y="1905000"/>
            <a:ext cx="8382000" cy="2514600"/>
          </a:xfrm>
        </p:spPr>
        <p:txBody>
          <a:bodyPr/>
          <a:lstStyle/>
          <a:p>
            <a:pPr algn="just"/>
            <a:r>
              <a:rPr lang="vi-VN" altLang="en-US"/>
              <a:t> </a:t>
            </a:r>
            <a:r>
              <a:rPr lang="vi-VN" altLang="en-US"/>
              <a:t>Biểu tượng phong bì nằm ở bên trái bản tin thay đổi từ thành khi bạn mở hoặc xem một bản tin mới</a:t>
            </a:r>
          </a:p>
          <a:p>
            <a:pPr algn="just"/>
            <a:r>
              <a:rPr lang="vi-VN" altLang="en-US"/>
              <a:t>  Bạn có thế nhấp đúp chuột vào một bản tin để quan sát nội dung của nó</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399" y="4191000"/>
            <a:ext cx="5188403" cy="2362200"/>
          </a:xfrm>
          <a:prstGeom prst="rect">
            <a:avLst/>
          </a:prstGeom>
        </p:spPr>
      </p:pic>
    </p:spTree>
    <p:extLst>
      <p:ext uri="{BB962C8B-B14F-4D97-AF65-F5344CB8AC3E}">
        <p14:creationId xmlns:p14="http://schemas.microsoft.com/office/powerpoint/2010/main" val="37706842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Phản hồi thư</a:t>
            </a:r>
            <a:endParaRPr lang="en-US" altLang="en-US" sz="2800" smtClean="0"/>
          </a:p>
        </p:txBody>
      </p:sp>
      <p:sp>
        <p:nvSpPr>
          <p:cNvPr id="13315" name="Content Placeholder 2"/>
          <p:cNvSpPr>
            <a:spLocks noGrp="1"/>
          </p:cNvSpPr>
          <p:nvPr>
            <p:ph idx="1"/>
          </p:nvPr>
        </p:nvSpPr>
        <p:spPr>
          <a:xfrm>
            <a:off x="342900" y="2209800"/>
            <a:ext cx="8382000" cy="3048000"/>
          </a:xfrm>
        </p:spPr>
        <p:txBody>
          <a:bodyPr/>
          <a:lstStyle/>
          <a:p>
            <a:pPr algn="just"/>
            <a:r>
              <a:rPr lang="vi-VN" altLang="en-US"/>
              <a:t> </a:t>
            </a:r>
            <a:r>
              <a:rPr lang="vi-VN" altLang="en-US"/>
              <a:t>Để trả lời bản tin đối với người gửi:</a:t>
            </a:r>
          </a:p>
          <a:p>
            <a:pPr algn="just"/>
            <a:r>
              <a:rPr lang="vi-VN" altLang="en-US"/>
              <a:t>  Trên thẻ Home , trong nhóm Res pond, chọn Reply, hoặc</a:t>
            </a:r>
          </a:p>
          <a:p>
            <a:pPr algn="just"/>
            <a:r>
              <a:rPr lang="vi-VN" altLang="en-US"/>
              <a:t>  Nhấn CTRL+R, hoặc</a:t>
            </a:r>
          </a:p>
          <a:p>
            <a:pPr algn="just"/>
            <a:r>
              <a:rPr lang="vi-VN" altLang="en-US"/>
              <a:t>  nếu đang xem bản tin, trên thẻ Mes s age , trong nhóm Res pond, nhấp chuột vào Reply.</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6381610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Phản hồi thư</a:t>
            </a:r>
            <a:endParaRPr lang="en-US" altLang="en-US" sz="2800" smtClean="0"/>
          </a:p>
        </p:txBody>
      </p:sp>
      <p:sp>
        <p:nvSpPr>
          <p:cNvPr id="13315" name="Content Placeholder 2"/>
          <p:cNvSpPr>
            <a:spLocks noGrp="1"/>
          </p:cNvSpPr>
          <p:nvPr>
            <p:ph idx="1"/>
          </p:nvPr>
        </p:nvSpPr>
        <p:spPr>
          <a:xfrm>
            <a:off x="342900" y="2209800"/>
            <a:ext cx="8382000" cy="3505200"/>
          </a:xfrm>
        </p:spPr>
        <p:txBody>
          <a:bodyPr/>
          <a:lstStyle/>
          <a:p>
            <a:pPr algn="just"/>
            <a:r>
              <a:rPr lang="vi-VN" altLang="en-US"/>
              <a:t> </a:t>
            </a:r>
            <a:r>
              <a:rPr lang="vi-VN" altLang="en-US"/>
              <a:t>Để phản hồi đến mọi người có mặt trong bản tin gốc:</a:t>
            </a:r>
          </a:p>
          <a:p>
            <a:pPr algn="just"/>
            <a:r>
              <a:rPr lang="vi-VN" altLang="en-US"/>
              <a:t>  Trên thẻ Home , trong nhóm Res pond, chọn Reply All, hoặc</a:t>
            </a:r>
          </a:p>
          <a:p>
            <a:pPr algn="just"/>
            <a:r>
              <a:rPr lang="vi-VN" altLang="en-US"/>
              <a:t>  Nhấn CTRL+SHIFT+R, hoặc</a:t>
            </a:r>
          </a:p>
          <a:p>
            <a:pPr algn="just"/>
            <a:r>
              <a:rPr lang="vi-VN" altLang="en-US"/>
              <a:t>  nếu bạn đang xem bản tin, trên thẻ Mes s age , trong nhóm Res pond, chọn Reply All</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9504202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Phản hồi thư</a:t>
            </a:r>
            <a:endParaRPr lang="en-US" altLang="en-US" sz="2800" smtClean="0"/>
          </a:p>
        </p:txBody>
      </p:sp>
      <p:sp>
        <p:nvSpPr>
          <p:cNvPr id="13315" name="Content Placeholder 2"/>
          <p:cNvSpPr>
            <a:spLocks noGrp="1"/>
          </p:cNvSpPr>
          <p:nvPr>
            <p:ph idx="1"/>
          </p:nvPr>
        </p:nvSpPr>
        <p:spPr>
          <a:xfrm>
            <a:off x="342900" y="2209800"/>
            <a:ext cx="8382000" cy="3505200"/>
          </a:xfrm>
        </p:spPr>
        <p:txBody>
          <a:bodyPr/>
          <a:lstStyle/>
          <a:p>
            <a:pPr algn="just"/>
            <a:r>
              <a:rPr lang="vi-VN" altLang="en-US"/>
              <a:t> </a:t>
            </a:r>
            <a:r>
              <a:rPr lang="vi-VN" altLang="en-US"/>
              <a:t>Khi bạn chọn một trong các tùy chọn phản hồi thư, Outlook tạo một bản tin mới và bên trong nó hiển thị bản sao tin ban đầu để tham chiếu, và thêm RE: vào phần bắt đầu của dòng chủ đề để chỉ ra bản tin mới này là phản hồi</a:t>
            </a:r>
          </a:p>
          <a:p>
            <a:pPr algn="just"/>
            <a:r>
              <a:rPr lang="vi-VN" altLang="en-US"/>
              <a:t>  tự động liệt kê các địa chỉ thích hợp trong các trường địa chỉ dựa trên tùy chọn Reply mà bạn chọn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3423349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Phản hồi thư</a:t>
            </a:r>
            <a:endParaRPr lang="en-US" altLang="en-US" sz="2800" smtClean="0"/>
          </a:p>
        </p:txBody>
      </p:sp>
      <p:sp>
        <p:nvSpPr>
          <p:cNvPr id="13315" name="Content Placeholder 2"/>
          <p:cNvSpPr>
            <a:spLocks noGrp="1"/>
          </p:cNvSpPr>
          <p:nvPr>
            <p:ph idx="1"/>
          </p:nvPr>
        </p:nvSpPr>
        <p:spPr>
          <a:xfrm>
            <a:off x="380189" y="1921888"/>
            <a:ext cx="8382000" cy="1676400"/>
          </a:xfrm>
        </p:spPr>
        <p:txBody>
          <a:bodyPr/>
          <a:lstStyle/>
          <a:p>
            <a:pPr algn="just"/>
            <a:r>
              <a:rPr lang="vi-VN" altLang="en-US"/>
              <a:t> </a:t>
            </a:r>
            <a:r>
              <a:rPr lang="vi-VN" altLang="en-US"/>
              <a:t>Một khi bạn đã phản hồi thư, Outlook hiển thị</a:t>
            </a:r>
          </a:p>
          <a:p>
            <a:pPr algn="just"/>
            <a:r>
              <a:rPr lang="vi-VN" altLang="en-US"/>
              <a:t>  các biểu tượng mũi tên có chiều giống nhau trong các nút Reply và Reply All trên Ribbon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3886200"/>
            <a:ext cx="6652591" cy="2743200"/>
          </a:xfrm>
          <a:prstGeom prst="rect">
            <a:avLst/>
          </a:prstGeom>
        </p:spPr>
      </p:pic>
    </p:spTree>
    <p:extLst>
      <p:ext uri="{BB962C8B-B14F-4D97-AF65-F5344CB8AC3E}">
        <p14:creationId xmlns:p14="http://schemas.microsoft.com/office/powerpoint/2010/main" val="11503784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Chuyển tiếp thư</a:t>
            </a:r>
            <a:endParaRPr lang="en-US" altLang="en-US" sz="2800" smtClean="0"/>
          </a:p>
        </p:txBody>
      </p:sp>
      <p:sp>
        <p:nvSpPr>
          <p:cNvPr id="13315" name="Content Placeholder 2"/>
          <p:cNvSpPr>
            <a:spLocks noGrp="1"/>
          </p:cNvSpPr>
          <p:nvPr>
            <p:ph idx="1"/>
          </p:nvPr>
        </p:nvSpPr>
        <p:spPr>
          <a:xfrm>
            <a:off x="380189" y="1921888"/>
            <a:ext cx="8382000" cy="1676400"/>
          </a:xfrm>
        </p:spPr>
        <p:txBody>
          <a:bodyPr/>
          <a:lstStyle/>
          <a:p>
            <a:pPr algn="just"/>
            <a:r>
              <a:rPr lang="vi-VN" altLang="en-US"/>
              <a:t> </a:t>
            </a:r>
            <a:r>
              <a:rPr lang="vi-VN" altLang="en-US"/>
              <a:t>Để chuyển tiếp thư:</a:t>
            </a:r>
          </a:p>
          <a:p>
            <a:pPr algn="just"/>
            <a:r>
              <a:rPr lang="vi-VN" altLang="en-US"/>
              <a:t>  Trên thẻ Home , trong nhóm Res pond, chọn Forward, hoặc</a:t>
            </a:r>
          </a:p>
          <a:p>
            <a:pPr algn="just"/>
            <a:r>
              <a:rPr lang="vi-VN" altLang="en-US"/>
              <a:t>  Nhấn CTRL+F, hoặc</a:t>
            </a:r>
          </a:p>
          <a:p>
            <a:pPr algn="just"/>
            <a:r>
              <a:rPr lang="vi-VN" altLang="en-US"/>
              <a:t>  nếu bạn đang xem bản tin, trên thẻ Mes s age , trong nhóm Res pond, chọn Forward</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3131816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14400" y="685800"/>
            <a:ext cx="6172200" cy="563563"/>
          </a:xfrm>
        </p:spPr>
        <p:txBody>
          <a:bodyPr/>
          <a:lstStyle/>
          <a:p>
            <a:r>
              <a:rPr lang="vi-VN" altLang="en-US" sz="2800"/>
              <a:t>Chuyển tiếp thư</a:t>
            </a:r>
            <a:endParaRPr lang="en-US" altLang="en-US" sz="2800" smtClean="0"/>
          </a:p>
        </p:txBody>
      </p:sp>
      <p:sp>
        <p:nvSpPr>
          <p:cNvPr id="13315" name="Content Placeholder 2"/>
          <p:cNvSpPr>
            <a:spLocks noGrp="1"/>
          </p:cNvSpPr>
          <p:nvPr>
            <p:ph idx="1"/>
          </p:nvPr>
        </p:nvSpPr>
        <p:spPr>
          <a:xfrm>
            <a:off x="380189" y="1921888"/>
            <a:ext cx="8382000" cy="2802512"/>
          </a:xfrm>
        </p:spPr>
        <p:txBody>
          <a:bodyPr/>
          <a:lstStyle/>
          <a:p>
            <a:pPr algn="just"/>
            <a:r>
              <a:rPr lang="vi-VN" altLang="en-US"/>
              <a:t> </a:t>
            </a:r>
            <a:r>
              <a:rPr lang="vi-VN" altLang="en-US"/>
              <a:t>Thư mới được tạo với dòng tiêu đề là bản sao của chủ đề bản tin gốc và thêm FW: vào đầu dòng tiêu đề</a:t>
            </a:r>
          </a:p>
          <a:p>
            <a:pPr algn="just"/>
            <a:r>
              <a:rPr lang="vi-VN" altLang="en-US"/>
              <a:t>  Sau khi chuyển tiếp thư, Outlook hiển thị bên cạnh bản tin trong Inbox để chỉ ra bạn đã chuyển tiếp thư này</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9368076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việc với các tệp tin đính kèm</a:t>
            </a:r>
            <a:endParaRPr lang="en-US" altLang="en-US" sz="2800" smtClean="0"/>
          </a:p>
        </p:txBody>
      </p:sp>
      <p:sp>
        <p:nvSpPr>
          <p:cNvPr id="13315" name="Content Placeholder 2"/>
          <p:cNvSpPr>
            <a:spLocks noGrp="1"/>
          </p:cNvSpPr>
          <p:nvPr>
            <p:ph idx="1"/>
          </p:nvPr>
        </p:nvSpPr>
        <p:spPr>
          <a:xfrm>
            <a:off x="380189" y="1921888"/>
            <a:ext cx="8382000" cy="4555112"/>
          </a:xfrm>
        </p:spPr>
        <p:txBody>
          <a:bodyPr/>
          <a:lstStyle/>
          <a:p>
            <a:pPr algn="just"/>
            <a:r>
              <a:rPr lang="vi-VN" altLang="en-US"/>
              <a:t> </a:t>
            </a:r>
            <a:r>
              <a:rPr lang="vi-VN" altLang="en-US"/>
              <a:t>Giữ kích thước của các tệp tin đính kèm nhỏ nhất có thể.</a:t>
            </a:r>
          </a:p>
          <a:p>
            <a:pPr algn="just"/>
            <a:r>
              <a:rPr lang="vi-VN" altLang="en-US"/>
              <a:t>  Xem xét chèn siêu liên kết hoặc liên kết URL vào nội dung thư điện tử thay vì gửi một tệp tin lớn đính kèm</a:t>
            </a:r>
          </a:p>
          <a:p>
            <a:pPr algn="just"/>
            <a:r>
              <a:rPr lang="vi-VN" altLang="en-US"/>
              <a:t>  Xem xét tệp tin đính kèm là gì và khi nào sử dụng thư điện tử là cách tốt nhất để gửi tệp tin đi.</a:t>
            </a:r>
          </a:p>
          <a:p>
            <a:pPr algn="just"/>
            <a:r>
              <a:rPr lang="vi-VN" altLang="en-US"/>
              <a:t>  Xem xét loại tệp tin và người nhận có chương trình để mở tệp tin đó hay không</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5222821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việc với các tệp tin đính kèm</a:t>
            </a:r>
            <a:endParaRPr lang="en-US" altLang="en-US" sz="2800" smtClean="0"/>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260" y="1981200"/>
            <a:ext cx="6426740" cy="3962732"/>
          </a:xfrm>
          <a:prstGeom prst="rect">
            <a:avLst/>
          </a:prstGeom>
        </p:spPr>
      </p:pic>
    </p:spTree>
    <p:extLst>
      <p:ext uri="{BB962C8B-B14F-4D97-AF65-F5344CB8AC3E}">
        <p14:creationId xmlns:p14="http://schemas.microsoft.com/office/powerpoint/2010/main" val="24234552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việc với các tệp tin đính kèm</a:t>
            </a:r>
            <a:endParaRPr lang="en-US" altLang="en-US" sz="2800" smtClean="0"/>
          </a:p>
        </p:txBody>
      </p:sp>
      <p:sp>
        <p:nvSpPr>
          <p:cNvPr id="13315" name="Content Placeholder 2"/>
          <p:cNvSpPr>
            <a:spLocks noGrp="1"/>
          </p:cNvSpPr>
          <p:nvPr>
            <p:ph idx="1"/>
          </p:nvPr>
        </p:nvSpPr>
        <p:spPr>
          <a:xfrm>
            <a:off x="380189" y="1921888"/>
            <a:ext cx="8382000" cy="3564512"/>
          </a:xfrm>
        </p:spPr>
        <p:txBody>
          <a:bodyPr/>
          <a:lstStyle/>
          <a:p>
            <a:pPr algn="just"/>
            <a:r>
              <a:rPr lang="vi-VN" altLang="en-US"/>
              <a:t> </a:t>
            </a:r>
            <a:r>
              <a:rPr lang="vi-VN" altLang="en-US"/>
              <a:t> Nếu bạn gửi một bản tin và không thấy phản hồi, bạn có thể liên lạc trực tiếp người nhận bằng điện  thoại để nhận phản hồi</a:t>
            </a:r>
          </a:p>
          <a:p>
            <a:pPr algn="just"/>
            <a:r>
              <a:rPr lang="vi-VN" altLang="en-US"/>
              <a:t>  Luôn thiết lập chương trình chống vi rút tự động quét và kiểm tra tất cả thư đi vào và đi ra</a:t>
            </a:r>
          </a:p>
          <a:p>
            <a:pPr algn="just"/>
            <a:r>
              <a:rPr lang="vi-VN" altLang="en-US"/>
              <a:t>  Để đính kèm hoặc chèn một tệp tin trong thư điện tử:</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40391777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việc với các tệp tin đính kèm</a:t>
            </a:r>
            <a:endParaRPr lang="en-US" altLang="en-US" sz="2800" smtClean="0"/>
          </a:p>
        </p:txBody>
      </p:sp>
      <p:sp>
        <p:nvSpPr>
          <p:cNvPr id="13315" name="Content Placeholder 2"/>
          <p:cNvSpPr>
            <a:spLocks noGrp="1"/>
          </p:cNvSpPr>
          <p:nvPr>
            <p:ph idx="1"/>
          </p:nvPr>
        </p:nvSpPr>
        <p:spPr>
          <a:xfrm>
            <a:off x="380189" y="1921888"/>
            <a:ext cx="8382000" cy="3945512"/>
          </a:xfrm>
        </p:spPr>
        <p:txBody>
          <a:bodyPr/>
          <a:lstStyle/>
          <a:p>
            <a:pPr algn="just"/>
            <a:r>
              <a:rPr lang="vi-VN" altLang="en-US"/>
              <a:t> </a:t>
            </a:r>
            <a:r>
              <a:rPr lang="vi-VN" altLang="en-US" smtClean="0"/>
              <a:t>Trên </a:t>
            </a:r>
            <a:r>
              <a:rPr lang="vi-VN" altLang="en-US"/>
              <a:t>thẻ Message , trong nhóm Include , nhấp chuột vào Attach File , hoặc</a:t>
            </a:r>
          </a:p>
          <a:p>
            <a:pPr algn="just"/>
            <a:r>
              <a:rPr lang="en-US" altLang="en-US" smtClean="0"/>
              <a:t> </a:t>
            </a:r>
            <a:r>
              <a:rPr lang="vi-VN" altLang="en-US" smtClean="0"/>
              <a:t>Trên </a:t>
            </a:r>
            <a:r>
              <a:rPr lang="vi-VN" altLang="en-US"/>
              <a:t>thẻ </a:t>
            </a:r>
            <a:r>
              <a:rPr lang="vi-VN" altLang="en-US" smtClean="0"/>
              <a:t>Insert</a:t>
            </a:r>
            <a:r>
              <a:rPr lang="vi-VN" altLang="en-US"/>
              <a:t>, trong nhóm Include , nhấp chuột vào Attach File</a:t>
            </a:r>
          </a:p>
          <a:p>
            <a:pPr algn="just"/>
            <a:r>
              <a:rPr lang="vi-VN" altLang="en-US" smtClean="0"/>
              <a:t> Sau đó bạn có thể truy cập đến các vị trí thích hợp và chọn một hoặc nhiều tệp tin để đính kèm vào bản tin</a:t>
            </a:r>
          </a:p>
          <a:p>
            <a:pPr algn="just"/>
            <a:r>
              <a:rPr lang="vi-VN" altLang="en-US" smtClean="0"/>
              <a:t> Để </a:t>
            </a:r>
            <a:r>
              <a:rPr lang="vi-VN" altLang="en-US"/>
              <a:t>xóa tệp tin đính kèm từ bản tin: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74226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việc với các tệp tin đính kèm</a:t>
            </a:r>
            <a:endParaRPr lang="en-US" altLang="en-US" sz="2800" smtClean="0"/>
          </a:p>
        </p:txBody>
      </p:sp>
      <p:sp>
        <p:nvSpPr>
          <p:cNvPr id="13315" name="Content Placeholder 2"/>
          <p:cNvSpPr>
            <a:spLocks noGrp="1"/>
          </p:cNvSpPr>
          <p:nvPr>
            <p:ph idx="1"/>
          </p:nvPr>
        </p:nvSpPr>
        <p:spPr>
          <a:xfrm>
            <a:off x="380189" y="1921888"/>
            <a:ext cx="8382000" cy="2192912"/>
          </a:xfrm>
        </p:spPr>
        <p:txBody>
          <a:bodyPr/>
          <a:lstStyle/>
          <a:p>
            <a:pPr algn="just"/>
            <a:r>
              <a:rPr lang="vi-VN" altLang="en-US"/>
              <a:t>Chọn tên tệp tin trong trường Attached và sau đó nhấn DELETE, hoặc</a:t>
            </a:r>
          </a:p>
          <a:p>
            <a:pPr algn="just"/>
            <a:r>
              <a:rPr lang="vi-VN" altLang="en-US"/>
              <a:t>  nhấp chuột phải vào tên tệp tin trong trường Attached và sau đó chọn Remove</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8868" y="3747365"/>
            <a:ext cx="4820932" cy="3009678"/>
          </a:xfrm>
          <a:prstGeom prst="rect">
            <a:avLst/>
          </a:prstGeom>
        </p:spPr>
      </p:pic>
    </p:spTree>
    <p:extLst>
      <p:ext uri="{BB962C8B-B14F-4D97-AF65-F5344CB8AC3E}">
        <p14:creationId xmlns:p14="http://schemas.microsoft.com/office/powerpoint/2010/main" val="421259474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Xem các tệp tin đính kèm</a:t>
            </a:r>
            <a:endParaRPr lang="en-US" altLang="en-US" sz="2800" smtClean="0"/>
          </a:p>
        </p:txBody>
      </p:sp>
      <p:sp>
        <p:nvSpPr>
          <p:cNvPr id="13315" name="Content Placeholder 2"/>
          <p:cNvSpPr>
            <a:spLocks noGrp="1"/>
          </p:cNvSpPr>
          <p:nvPr>
            <p:ph idx="1"/>
          </p:nvPr>
        </p:nvSpPr>
        <p:spPr>
          <a:xfrm>
            <a:off x="380189" y="1921888"/>
            <a:ext cx="8382000" cy="2192912"/>
          </a:xfrm>
        </p:spPr>
        <p:txBody>
          <a:bodyPr/>
          <a:lstStyle/>
          <a:p>
            <a:pPr algn="just"/>
            <a:r>
              <a:rPr lang="vi-VN" altLang="en-US"/>
              <a:t>Khi bạn nhận bản tin có tệp tin đính kèm, Outlook hiển thị biểu tượng</a:t>
            </a:r>
          </a:p>
          <a:p>
            <a:pPr algn="just"/>
            <a:r>
              <a:rPr lang="vi-VN" altLang="en-US"/>
              <a:t>  nhấp chuột phải vào tệp tin đính kèm để hiển thị các tùy chọn để xử lý</a:t>
            </a:r>
          </a:p>
          <a:p>
            <a:pPr algn="just"/>
            <a:r>
              <a:rPr lang="vi-VN" altLang="en-US"/>
              <a:t>  Nhấp chuột vào Preview để xem trước tệp tin đính kèm trong Khung đọc hoặc trong cửa sổ bản tin</a:t>
            </a:r>
          </a:p>
          <a:p>
            <a:pPr algn="just"/>
            <a:r>
              <a:rPr lang="vi-VN" altLang="en-US"/>
              <a:t>  Bạn cũng có thể xem trước tệp tin đính kèm một cách đơn giản bằng cách nhấp chuột vào tên tệp tin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24814165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Xem các tệp tin đính kèm</a:t>
            </a:r>
            <a:endParaRPr lang="en-US" altLang="en-US" sz="2800" smtClean="0"/>
          </a:p>
        </p:txBody>
      </p:sp>
      <p:sp>
        <p:nvSpPr>
          <p:cNvPr id="13315" name="Content Placeholder 2"/>
          <p:cNvSpPr>
            <a:spLocks noGrp="1"/>
          </p:cNvSpPr>
          <p:nvPr>
            <p:ph idx="1"/>
          </p:nvPr>
        </p:nvSpPr>
        <p:spPr>
          <a:xfrm>
            <a:off x="380189" y="1921888"/>
            <a:ext cx="8382000" cy="3640712"/>
          </a:xfrm>
        </p:spPr>
        <p:txBody>
          <a:bodyPr/>
          <a:lstStyle/>
          <a:p>
            <a:pPr algn="just"/>
            <a:r>
              <a:rPr lang="vi-VN" altLang="en-US"/>
              <a:t>Để xem nội dung bản tin một lần nữa, nhấp chuột vào biểu tượng Mes s age ở bên trái của tệp tin đính kèm</a:t>
            </a:r>
          </a:p>
          <a:p>
            <a:pPr algn="just"/>
            <a:r>
              <a:rPr lang="vi-VN" altLang="en-US"/>
              <a:t>  Nhấp chuột vào Open để mở tệp tin trong chương trình nhận biết được loại tệp tin đó.</a:t>
            </a:r>
          </a:p>
          <a:p>
            <a:pPr algn="just"/>
            <a:r>
              <a:rPr lang="vi-VN" altLang="en-US"/>
              <a:t>  Nhấp chuột vào Save As để lưu tệp tin đính kèm vào vị trí trên ổ đĩa cục bộ hoặc ổ đĩa mạng</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677285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Xem các tệp tin đính kèm</a:t>
            </a:r>
            <a:endParaRPr lang="en-US" altLang="en-US" sz="2800" smtClean="0"/>
          </a:p>
        </p:txBody>
      </p:sp>
      <p:sp>
        <p:nvSpPr>
          <p:cNvPr id="13315" name="Content Placeholder 2"/>
          <p:cNvSpPr>
            <a:spLocks noGrp="1"/>
          </p:cNvSpPr>
          <p:nvPr>
            <p:ph idx="1"/>
          </p:nvPr>
        </p:nvSpPr>
        <p:spPr>
          <a:xfrm>
            <a:off x="380189" y="1921888"/>
            <a:ext cx="8382000" cy="3107312"/>
          </a:xfrm>
        </p:spPr>
        <p:txBody>
          <a:bodyPr/>
          <a:lstStyle/>
          <a:p>
            <a:pPr algn="just"/>
            <a:r>
              <a:rPr lang="vi-VN" altLang="en-US"/>
              <a:t>Có những trường hợp nút Preview file xuất hiện để cho xem trước tệp tin đính kèm</a:t>
            </a:r>
          </a:p>
          <a:p>
            <a:pPr algn="just"/>
            <a:r>
              <a:rPr lang="vi-VN" altLang="en-US"/>
              <a:t>  Các bản tin như vậy chỉ ra rằng bạn có thể muốn lưu tệp tin và quét nó trước khi mở tệp tin đó ra. Ngoài ra, bạn có thể cần chọn chương trình để xem trước nội dung của tệp tin đính kèm</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7362298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Quản lý thư rác</a:t>
            </a:r>
            <a:endParaRPr lang="en-US" altLang="en-US" sz="2800" smtClean="0"/>
          </a:p>
        </p:txBody>
      </p:sp>
      <p:sp>
        <p:nvSpPr>
          <p:cNvPr id="13315" name="Content Placeholder 2"/>
          <p:cNvSpPr>
            <a:spLocks noGrp="1"/>
          </p:cNvSpPr>
          <p:nvPr>
            <p:ph idx="1"/>
          </p:nvPr>
        </p:nvSpPr>
        <p:spPr>
          <a:xfrm>
            <a:off x="380189" y="1921888"/>
            <a:ext cx="8382000" cy="4402712"/>
          </a:xfrm>
        </p:spPr>
        <p:txBody>
          <a:bodyPr/>
          <a:lstStyle/>
          <a:p>
            <a:pPr algn="just"/>
            <a:r>
              <a:rPr lang="vi-VN" altLang="en-US"/>
              <a:t>Thư rác đề cập đến bất kỳ bản tin nào không </a:t>
            </a:r>
            <a:r>
              <a:rPr lang="vi-VN" altLang="en-US"/>
              <a:t>mong </a:t>
            </a:r>
            <a:r>
              <a:rPr lang="vi-VN" altLang="en-US" smtClean="0"/>
              <a:t>muốn </a:t>
            </a:r>
            <a:r>
              <a:rPr lang="vi-VN" altLang="en-US"/>
              <a:t>thường thì người gửi quảng bá dịch vụ và dịch vụ, hoặc truyền tải các nội dung về quan điểm chính trị/tôn giáo</a:t>
            </a:r>
          </a:p>
          <a:p>
            <a:pPr algn="just"/>
            <a:r>
              <a:rPr lang="vi-VN" altLang="en-US"/>
              <a:t> </a:t>
            </a:r>
            <a:r>
              <a:rPr lang="vi-VN" altLang="en-US" smtClean="0"/>
              <a:t>Hầu </a:t>
            </a:r>
            <a:r>
              <a:rPr lang="vi-VN" altLang="en-US"/>
              <a:t>hết các chương trình thư điện tử có tính năng lọc để chặn </a:t>
            </a:r>
            <a:r>
              <a:rPr lang="vi-VN" altLang="en-US"/>
              <a:t>thư </a:t>
            </a:r>
            <a:r>
              <a:rPr lang="vi-VN" altLang="en-US" smtClean="0"/>
              <a:t>rác </a:t>
            </a:r>
            <a:r>
              <a:rPr lang="vi-VN" altLang="en-US"/>
              <a:t>nhiều ISP cũng chạy các bộ lọc trên máy chủ thư điện tử để chặn các loại thư rác phổ biến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82660257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Quản lý thư rác</a:t>
            </a:r>
            <a:endParaRPr lang="en-US" altLang="en-US" sz="2800" smtClean="0"/>
          </a:p>
        </p:txBody>
      </p:sp>
      <p:sp>
        <p:nvSpPr>
          <p:cNvPr id="13315" name="Content Placeholder 2"/>
          <p:cNvSpPr>
            <a:spLocks noGrp="1"/>
          </p:cNvSpPr>
          <p:nvPr>
            <p:ph idx="1"/>
          </p:nvPr>
        </p:nvSpPr>
        <p:spPr>
          <a:xfrm>
            <a:off x="380189" y="1921888"/>
            <a:ext cx="8382000" cy="4402712"/>
          </a:xfrm>
        </p:spPr>
        <p:txBody>
          <a:bodyPr/>
          <a:lstStyle/>
          <a:p>
            <a:pPr algn="just"/>
            <a:r>
              <a:rPr lang="en-US" altLang="en-US" smtClean="0"/>
              <a:t> C</a:t>
            </a:r>
            <a:r>
              <a:rPr lang="vi-VN" altLang="en-US" smtClean="0"/>
              <a:t>ó </a:t>
            </a:r>
            <a:r>
              <a:rPr lang="vi-VN" altLang="en-US"/>
              <a:t>thể tải và cài đặt rất nhiều chương trình khác nhau để giúp chặn thư rác vượt qua được ISP</a:t>
            </a:r>
          </a:p>
          <a:p>
            <a:pPr algn="just"/>
            <a:r>
              <a:rPr lang="vi-VN" altLang="en-US" smtClean="0"/>
              <a:t> </a:t>
            </a:r>
            <a:r>
              <a:rPr lang="vi-VN" altLang="en-US"/>
              <a:t>Không cho thư điện tử của bạn được thêm vào bất kỳ danh sách địa chỉ tiếp thị nào</a:t>
            </a:r>
          </a:p>
          <a:p>
            <a:pPr algn="just"/>
            <a:r>
              <a:rPr lang="vi-VN" altLang="en-US"/>
              <a:t> </a:t>
            </a:r>
            <a:r>
              <a:rPr lang="vi-VN" altLang="en-US" smtClean="0"/>
              <a:t>Khi </a:t>
            </a:r>
            <a:r>
              <a:rPr lang="vi-VN" altLang="en-US"/>
              <a:t>bạn ghé thăm một Web site yêu cầu địa chỉ thư điện tử của bạn</a:t>
            </a:r>
          </a:p>
          <a:p>
            <a:pPr algn="just"/>
            <a:r>
              <a:rPr lang="vi-VN" altLang="en-US"/>
              <a:t> </a:t>
            </a:r>
            <a:r>
              <a:rPr lang="vi-VN" altLang="en-US" smtClean="0"/>
              <a:t>Không </a:t>
            </a:r>
            <a:r>
              <a:rPr lang="vi-VN" altLang="en-US"/>
              <a:t>trả lời bất kỳ thư điện tử nào bạn coi là thư rác</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2968525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Quản lý thư rác</a:t>
            </a:r>
            <a:endParaRPr lang="en-US" altLang="en-US" sz="2800" smtClean="0"/>
          </a:p>
        </p:txBody>
      </p:sp>
      <p:sp>
        <p:nvSpPr>
          <p:cNvPr id="13315" name="Content Placeholder 2"/>
          <p:cNvSpPr>
            <a:spLocks noGrp="1"/>
          </p:cNvSpPr>
          <p:nvPr>
            <p:ph idx="1"/>
          </p:nvPr>
        </p:nvSpPr>
        <p:spPr>
          <a:xfrm>
            <a:off x="380189" y="1921888"/>
            <a:ext cx="8382000" cy="3869312"/>
          </a:xfrm>
        </p:spPr>
        <p:txBody>
          <a:bodyPr/>
          <a:lstStyle/>
          <a:p>
            <a:pPr algn="just"/>
            <a:r>
              <a:rPr lang="en-US" altLang="en-US" smtClean="0"/>
              <a:t> </a:t>
            </a:r>
            <a:r>
              <a:rPr lang="vi-VN" altLang="en-US"/>
              <a:t>Tránh đưa tên và địa chỉ thư điện tử của bạn ở những danh sách công cộng</a:t>
            </a:r>
          </a:p>
          <a:p>
            <a:pPr algn="just"/>
            <a:r>
              <a:rPr lang="vi-VN" altLang="en-US"/>
              <a:t> </a:t>
            </a:r>
            <a:r>
              <a:rPr lang="vi-VN" altLang="en-US" smtClean="0"/>
              <a:t>Tránh </a:t>
            </a:r>
            <a:r>
              <a:rPr lang="vi-VN" altLang="en-US"/>
              <a:t>tiết lộ thư điện tử của bạn trên bất kỳ diễn đàn hoặc nhóm tin tức mà bạn thường xuyên trao đổi thông tin</a:t>
            </a:r>
          </a:p>
          <a:p>
            <a:pPr algn="just"/>
            <a:r>
              <a:rPr lang="vi-VN" altLang="en-US" smtClean="0"/>
              <a:t> </a:t>
            </a:r>
            <a:r>
              <a:rPr lang="vi-VN" altLang="en-US"/>
              <a:t>Để ngăn bản tin của bạn bị đánh dấu thành thư rác bởi các máy chủ thư điện tử, bạn cần tuân theo các hướng dẫn về việc gửi thư</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9976686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Quản lý thư rác</a:t>
            </a:r>
            <a:endParaRPr lang="en-US" altLang="en-US" sz="2800" smtClean="0"/>
          </a:p>
        </p:txBody>
      </p:sp>
      <p:sp>
        <p:nvSpPr>
          <p:cNvPr id="13315" name="Content Placeholder 2"/>
          <p:cNvSpPr>
            <a:spLocks noGrp="1"/>
          </p:cNvSpPr>
          <p:nvPr>
            <p:ph idx="1"/>
          </p:nvPr>
        </p:nvSpPr>
        <p:spPr>
          <a:xfrm>
            <a:off x="380189" y="1921888"/>
            <a:ext cx="8382000" cy="2726312"/>
          </a:xfrm>
        </p:spPr>
        <p:txBody>
          <a:bodyPr/>
          <a:lstStyle/>
          <a:p>
            <a:pPr algn="just"/>
            <a:r>
              <a:rPr lang="en-US" altLang="en-US" smtClean="0"/>
              <a:t> </a:t>
            </a:r>
            <a:r>
              <a:rPr lang="vi-VN" altLang="en-US"/>
              <a:t>Bạn cũng có thể nhận được thư rác thông qua các thiết bị truyền thông điện tử chẳng hạn như điện thoại di động và thiết bị hỗ trợ cá nhân số (PDA). Với các tin nhắn văn bản, bạn có thể dừng việc nhận bản tin rác bằng cách gửi bản tin văn bản với từ “Stop” cho người gửi ban đầu</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999" y="4495800"/>
            <a:ext cx="4130202" cy="2113473"/>
          </a:xfrm>
          <a:prstGeom prst="rect">
            <a:avLst/>
          </a:prstGeom>
        </p:spPr>
      </p:pic>
    </p:spTree>
    <p:extLst>
      <p:ext uri="{BB962C8B-B14F-4D97-AF65-F5344CB8AC3E}">
        <p14:creationId xmlns:p14="http://schemas.microsoft.com/office/powerpoint/2010/main" val="36074967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en-US" altLang="en-US" sz="2800"/>
              <a:t>Đối phó với thư rác trong Outlook</a:t>
            </a:r>
            <a:endParaRPr lang="en-US" altLang="en-US" sz="2800" smtClean="0"/>
          </a:p>
        </p:txBody>
      </p:sp>
      <p:sp>
        <p:nvSpPr>
          <p:cNvPr id="13315" name="Content Placeholder 2"/>
          <p:cNvSpPr>
            <a:spLocks noGrp="1"/>
          </p:cNvSpPr>
          <p:nvPr>
            <p:ph idx="1"/>
          </p:nvPr>
        </p:nvSpPr>
        <p:spPr>
          <a:xfrm>
            <a:off x="339657" y="1752600"/>
            <a:ext cx="8382000" cy="5105400"/>
          </a:xfrm>
        </p:spPr>
        <p:txBody>
          <a:bodyPr/>
          <a:lstStyle/>
          <a:p>
            <a:pPr algn="just"/>
            <a:r>
              <a:rPr lang="en-US" altLang="en-US" smtClean="0"/>
              <a:t> </a:t>
            </a:r>
            <a:r>
              <a:rPr lang="vi-VN" altLang="en-US"/>
              <a:t>Để thiết lập các tùy chọn thư rác, trên </a:t>
            </a:r>
            <a:r>
              <a:rPr lang="vi-VN" altLang="en-US"/>
              <a:t>thẻ </a:t>
            </a:r>
            <a:r>
              <a:rPr lang="vi-VN" altLang="en-US" smtClean="0"/>
              <a:t>Home, </a:t>
            </a:r>
            <a:r>
              <a:rPr lang="vi-VN" altLang="en-US"/>
              <a:t>trong </a:t>
            </a:r>
            <a:r>
              <a:rPr lang="vi-VN" altLang="en-US"/>
              <a:t>nhóm </a:t>
            </a:r>
            <a:r>
              <a:rPr lang="vi-VN" altLang="en-US" smtClean="0"/>
              <a:t>Delete </a:t>
            </a:r>
            <a:r>
              <a:rPr lang="vi-VN" altLang="en-US"/>
              <a:t>, chọn Junk và sau đó chọn Junk E‑mail Options .</a:t>
            </a:r>
          </a:p>
          <a:p>
            <a:pPr algn="just"/>
            <a:r>
              <a:rPr lang="vi-VN" altLang="en-US" smtClean="0"/>
              <a:t> </a:t>
            </a:r>
            <a:r>
              <a:rPr lang="vi-VN" altLang="en-US"/>
              <a:t>Lừa đảo trực tuyến (phising) là thuật ngữ được sử dụng để miêu tả các bản tin thư điện tử có gắng lấy các thông tin chi tiết về tài khoản ngân hàng, thẻ tín dụng, hoặc số PIN từ người nhận</a:t>
            </a:r>
          </a:p>
          <a:p>
            <a:pPr algn="just"/>
            <a:r>
              <a:rPr lang="vi-VN" altLang="en-US" smtClean="0"/>
              <a:t> </a:t>
            </a:r>
            <a:r>
              <a:rPr lang="vi-VN" altLang="en-US"/>
              <a:t>Nếu Outlook nhận biết được các bản tin có chứa dấu hiệu lừa đảo, Outlook sẽ chuyển nó về định dạng văn bản thuần, vô hiệu hóa tất cả các siêu liên kết và đặt nó trong thư mục Junk E‑mail</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9138301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en-US" altLang="en-US" sz="2800"/>
              <a:t>Đối phó với thư rác trong Outlook</a:t>
            </a:r>
            <a:endParaRPr lang="en-US" altLang="en-US" sz="2800" smtClean="0"/>
          </a:p>
        </p:txBody>
      </p:sp>
      <p:sp>
        <p:nvSpPr>
          <p:cNvPr id="13315" name="Content Placeholder 2"/>
          <p:cNvSpPr>
            <a:spLocks noGrp="1"/>
          </p:cNvSpPr>
          <p:nvPr>
            <p:ph idx="1"/>
          </p:nvPr>
        </p:nvSpPr>
        <p:spPr>
          <a:xfrm>
            <a:off x="339657" y="1752600"/>
            <a:ext cx="8382000" cy="3505200"/>
          </a:xfrm>
        </p:spPr>
        <p:txBody>
          <a:bodyPr/>
          <a:lstStyle/>
          <a:p>
            <a:pPr algn="just"/>
            <a:r>
              <a:rPr lang="en-US" altLang="en-US" smtClean="0"/>
              <a:t> </a:t>
            </a:r>
            <a:r>
              <a:rPr lang="vi-VN" altLang="en-US"/>
              <a:t>Có bốn danh sách thư điện tử bạn có thể sử dụng để lọc các loại bản tin khác nhau được xem là bản tin rác:</a:t>
            </a:r>
          </a:p>
          <a:p>
            <a:pPr algn="just"/>
            <a:r>
              <a:rPr lang="vi-VN" altLang="en-US"/>
              <a:t>  Nhấp chuột vào Safe Senders để xem các địa chỉ thư điện tử bạn coi là an toàn và muốn nhận các bản tin từ đó</a:t>
            </a:r>
          </a:p>
          <a:p>
            <a:pPr algn="just"/>
            <a:r>
              <a:rPr lang="vi-VN" altLang="en-US"/>
              <a:t>danh sách này thường được gọi là white list</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9039102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en-US" altLang="en-US" sz="2800"/>
              <a:t>Đối phó với thư rác trong Outlook</a:t>
            </a:r>
            <a:endParaRPr lang="en-US" altLang="en-US" sz="2800" smtClean="0"/>
          </a:p>
        </p:txBody>
      </p:sp>
      <p:sp>
        <p:nvSpPr>
          <p:cNvPr id="13315" name="Content Placeholder 2"/>
          <p:cNvSpPr>
            <a:spLocks noGrp="1"/>
          </p:cNvSpPr>
          <p:nvPr>
            <p:ph idx="1"/>
          </p:nvPr>
        </p:nvSpPr>
        <p:spPr>
          <a:xfrm>
            <a:off x="339657" y="1752600"/>
            <a:ext cx="8382000" cy="3505200"/>
          </a:xfrm>
        </p:spPr>
        <p:txBody>
          <a:bodyPr/>
          <a:lstStyle/>
          <a:p>
            <a:pPr algn="just"/>
            <a:r>
              <a:rPr lang="en-US" altLang="en-US" smtClean="0"/>
              <a:t> </a:t>
            </a:r>
            <a:r>
              <a:rPr lang="vi-VN" altLang="en-US"/>
              <a:t>Sử dụng thẻ </a:t>
            </a:r>
            <a:r>
              <a:rPr lang="vi-VN" altLang="en-US"/>
              <a:t>Safe </a:t>
            </a:r>
            <a:r>
              <a:rPr lang="vi-VN" altLang="en-US" smtClean="0"/>
              <a:t>Recipients </a:t>
            </a:r>
            <a:r>
              <a:rPr lang="vi-VN" altLang="en-US"/>
              <a:t>để xác định các địa chỉ thư điện tử bạn coi là những người nhận an toàn</a:t>
            </a:r>
          </a:p>
          <a:p>
            <a:pPr algn="just"/>
            <a:r>
              <a:rPr lang="vi-VN" altLang="en-US"/>
              <a:t> </a:t>
            </a:r>
            <a:r>
              <a:rPr lang="vi-VN" altLang="en-US" smtClean="0"/>
              <a:t>Sử </a:t>
            </a:r>
            <a:r>
              <a:rPr lang="vi-VN" altLang="en-US"/>
              <a:t>dụng thẻ </a:t>
            </a:r>
            <a:r>
              <a:rPr lang="vi-VN" altLang="en-US"/>
              <a:t>Blocked </a:t>
            </a:r>
            <a:r>
              <a:rPr lang="vi-VN" altLang="en-US" smtClean="0"/>
              <a:t>Senders </a:t>
            </a:r>
            <a:r>
              <a:rPr lang="vi-VN" altLang="en-US"/>
              <a:t>để liệt kê những người gửi cụ thể mà bạn không muốn nhận các bản tin</a:t>
            </a:r>
          </a:p>
          <a:p>
            <a:pPr algn="just"/>
            <a:r>
              <a:rPr lang="vi-VN" altLang="en-US"/>
              <a:t> </a:t>
            </a:r>
            <a:r>
              <a:rPr lang="vi-VN" altLang="en-US" smtClean="0"/>
              <a:t>Bạn </a:t>
            </a:r>
            <a:r>
              <a:rPr lang="vi-VN" altLang="en-US"/>
              <a:t>có thể để các địa chỉ toàn cục cho một miền</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21155097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en-US" altLang="en-US" sz="2800"/>
              <a:t>Đối phó với thư rác trong Outlook</a:t>
            </a:r>
            <a:endParaRPr lang="en-US" altLang="en-US" sz="2800" smtClean="0"/>
          </a:p>
        </p:txBody>
      </p:sp>
      <p:sp>
        <p:nvSpPr>
          <p:cNvPr id="13315" name="Content Placeholder 2"/>
          <p:cNvSpPr>
            <a:spLocks noGrp="1"/>
          </p:cNvSpPr>
          <p:nvPr>
            <p:ph idx="1"/>
          </p:nvPr>
        </p:nvSpPr>
        <p:spPr>
          <a:xfrm>
            <a:off x="339657" y="1752600"/>
            <a:ext cx="8382000" cy="3505200"/>
          </a:xfrm>
        </p:spPr>
        <p:txBody>
          <a:bodyPr/>
          <a:lstStyle/>
          <a:p>
            <a:pPr algn="just"/>
            <a:r>
              <a:rPr lang="en-US" altLang="en-US" smtClean="0"/>
              <a:t> </a:t>
            </a:r>
            <a:r>
              <a:rPr lang="vi-VN" altLang="en-US"/>
              <a:t>Sử dụng thẻ Inte rnational để chặn các bản tin từ các miền cụ thể bên ngoài</a:t>
            </a:r>
          </a:p>
          <a:p>
            <a:pPr algn="just"/>
            <a:r>
              <a:rPr lang="vi-VN" altLang="en-US"/>
              <a:t>  Bạn có thể nhập các địa chỉ này một cách thủ công hoặc từ các phiên bản trước của Outlook.</a:t>
            </a:r>
          </a:p>
          <a:p>
            <a:pPr algn="just"/>
            <a:r>
              <a:rPr lang="vi-VN" altLang="en-US"/>
              <a:t>  Xóa các địa chỉ thư điện tử từ bất kỳ bộ lọc thư điện tử Outlook</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42949803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Đánh dấu các bản tin là thư rác</a:t>
            </a:r>
            <a:endParaRPr lang="en-US" altLang="en-US" sz="2800" smtClean="0"/>
          </a:p>
        </p:txBody>
      </p:sp>
      <p:sp>
        <p:nvSpPr>
          <p:cNvPr id="13315" name="Content Placeholder 2"/>
          <p:cNvSpPr>
            <a:spLocks noGrp="1"/>
          </p:cNvSpPr>
          <p:nvPr>
            <p:ph idx="1"/>
          </p:nvPr>
        </p:nvSpPr>
        <p:spPr>
          <a:xfrm>
            <a:off x="339657" y="1752600"/>
            <a:ext cx="8382000" cy="3505200"/>
          </a:xfrm>
        </p:spPr>
        <p:txBody>
          <a:bodyPr/>
          <a:lstStyle/>
          <a:p>
            <a:pPr algn="just"/>
            <a:r>
              <a:rPr lang="vi-VN" altLang="en-US" smtClean="0"/>
              <a:t> </a:t>
            </a:r>
            <a:r>
              <a:rPr lang="vi-VN" altLang="en-US"/>
              <a:t>Để đánh dấu một bản tin là thư rác:</a:t>
            </a:r>
          </a:p>
          <a:p>
            <a:pPr algn="just"/>
            <a:r>
              <a:rPr lang="vi-VN" altLang="en-US" smtClean="0"/>
              <a:t> </a:t>
            </a:r>
            <a:r>
              <a:rPr lang="vi-VN" altLang="en-US"/>
              <a:t>Trên thẻ Home , trong nhóm Dele te , nhấp chuột vào Junk, và nhấp chuột vào tùy chọn thích hợp, hoặc</a:t>
            </a:r>
          </a:p>
          <a:p>
            <a:pPr algn="just"/>
            <a:r>
              <a:rPr lang="vi-VN" altLang="en-US"/>
              <a:t> </a:t>
            </a:r>
            <a:r>
              <a:rPr lang="vi-VN" altLang="en-US" smtClean="0"/>
              <a:t>Nhấp </a:t>
            </a:r>
            <a:r>
              <a:rPr lang="vi-VN" altLang="en-US"/>
              <a:t>chuột phải vào mes s age , chọn Junk và sau đó chọn lựa tùy chọn thích hợp.</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6000331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Đánh dấu các bản tin là thư rác</a:t>
            </a:r>
            <a:endParaRPr lang="en-US" altLang="en-US" sz="2800" smtClean="0"/>
          </a:p>
        </p:txBody>
      </p:sp>
      <p:sp>
        <p:nvSpPr>
          <p:cNvPr id="13315" name="Content Placeholder 2"/>
          <p:cNvSpPr>
            <a:spLocks noGrp="1"/>
          </p:cNvSpPr>
          <p:nvPr>
            <p:ph idx="1"/>
          </p:nvPr>
        </p:nvSpPr>
        <p:spPr>
          <a:xfrm>
            <a:off x="339657" y="1752600"/>
            <a:ext cx="8382000" cy="1676400"/>
          </a:xfrm>
        </p:spPr>
        <p:txBody>
          <a:bodyPr/>
          <a:lstStyle/>
          <a:p>
            <a:pPr algn="just"/>
            <a:r>
              <a:rPr lang="vi-VN" altLang="en-US"/>
              <a:t> Để bỏ đánh dấu một bản tin là thư rác:	</a:t>
            </a:r>
          </a:p>
          <a:p>
            <a:pPr algn="just"/>
            <a:r>
              <a:rPr lang="vi-VN" altLang="en-US"/>
              <a:t>  Trên thẻ Home , trong nhóm Dele te , chọn Junk, và chọn Not Junk</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61580897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Làm rỗng thư mục Junk Email</a:t>
            </a:r>
            <a:endParaRPr lang="en-US" altLang="en-US" sz="2800" smtClean="0"/>
          </a:p>
        </p:txBody>
      </p:sp>
      <p:sp>
        <p:nvSpPr>
          <p:cNvPr id="13315" name="Content Placeholder 2"/>
          <p:cNvSpPr>
            <a:spLocks noGrp="1"/>
          </p:cNvSpPr>
          <p:nvPr>
            <p:ph idx="1"/>
          </p:nvPr>
        </p:nvSpPr>
        <p:spPr>
          <a:xfrm>
            <a:off x="339657" y="1752600"/>
            <a:ext cx="8382000" cy="3733800"/>
          </a:xfrm>
        </p:spPr>
        <p:txBody>
          <a:bodyPr/>
          <a:lstStyle/>
          <a:p>
            <a:pPr algn="just"/>
            <a:r>
              <a:rPr lang="vi-VN" altLang="en-US"/>
              <a:t> </a:t>
            </a:r>
            <a:r>
              <a:rPr lang="vi-VN" altLang="en-US"/>
              <a:t> Để làm rỗng các bản tin được chọn trong thư mục Junk Email:</a:t>
            </a:r>
          </a:p>
          <a:p>
            <a:pPr algn="just"/>
            <a:r>
              <a:rPr lang="vi-VN" altLang="en-US"/>
              <a:t>  Trên thẻ Home , trong nhóm Delete , chọn Delete , hoặc</a:t>
            </a:r>
          </a:p>
          <a:p>
            <a:pPr algn="just"/>
            <a:r>
              <a:rPr lang="vi-VN" altLang="en-US"/>
              <a:t>  Nhấn De le te hoặc CTRL+D</a:t>
            </a:r>
          </a:p>
          <a:p>
            <a:pPr algn="just"/>
            <a:r>
              <a:rPr lang="vi-VN" altLang="en-US"/>
              <a:t>  Để làm rỗng cả thư mục Junk Email, nhấp chuột phải vào thư mục và sau đó chọn Empty Folder</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58926521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Lưu trữ các bản tin</a:t>
            </a:r>
            <a:endParaRPr lang="en-US" altLang="en-US" sz="2800" smtClean="0"/>
          </a:p>
        </p:txBody>
      </p:sp>
      <p:sp>
        <p:nvSpPr>
          <p:cNvPr id="13315" name="Content Placeholder 2"/>
          <p:cNvSpPr>
            <a:spLocks noGrp="1"/>
          </p:cNvSpPr>
          <p:nvPr>
            <p:ph idx="1"/>
          </p:nvPr>
        </p:nvSpPr>
        <p:spPr>
          <a:xfrm>
            <a:off x="0" y="1472424"/>
            <a:ext cx="9144000" cy="5105400"/>
          </a:xfrm>
        </p:spPr>
        <p:txBody>
          <a:bodyPr/>
          <a:lstStyle/>
          <a:p>
            <a:pPr algn="just"/>
            <a:r>
              <a:rPr lang="vi-VN" altLang="en-US" smtClean="0"/>
              <a:t>  Để lưu trữ các bản tin một cách thủ công, chọn File, với phần Info đã chọn, nhấp chuột vào Cleanup Tools và chọn Archive</a:t>
            </a:r>
          </a:p>
          <a:p>
            <a:pPr algn="just"/>
            <a:r>
              <a:rPr lang="vi-VN" altLang="en-US" smtClean="0"/>
              <a:t> Chọn thư mục bạn muốn Outlook lưu trữ thanh trạng thái hiển thị để chỉ ra quá trình lưu trữ đang được thực hiện ngầm</a:t>
            </a:r>
            <a:endParaRPr lang="en-US" altLang="en-US" smtClean="0"/>
          </a:p>
          <a:p>
            <a:pPr algn="just"/>
            <a:r>
              <a:rPr lang="vi-VN" altLang="en-US"/>
              <a:t>Khi hoàn thành, một thư mục mới có tên là Archive Folde rs xuất hiện trong Khung điều hướn</a:t>
            </a:r>
          </a:p>
          <a:p>
            <a:pPr algn="just"/>
            <a:r>
              <a:rPr lang="vi-VN" altLang="en-US"/>
              <a:t>  mở rộng thư mục này để xem cấu trúc của các mục bạn đã đưa vào trong vùng lưu trữ ban đầu</a:t>
            </a:r>
          </a:p>
          <a:p>
            <a:pPr algn="just"/>
            <a:r>
              <a:rPr lang="vi-VN" altLang="en-US"/>
              <a:t>  có thể chọn đóng thư mục này từ Khung điều hướng</a:t>
            </a:r>
          </a:p>
          <a:p>
            <a:pPr algn="just"/>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89526341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Lưu trữ các bản tin</a:t>
            </a:r>
            <a:endParaRPr lang="en-US" altLang="en-US" sz="2800" smtClean="0"/>
          </a:p>
        </p:txBody>
      </p:sp>
      <p:sp>
        <p:nvSpPr>
          <p:cNvPr id="13315" name="Content Placeholder 2"/>
          <p:cNvSpPr>
            <a:spLocks noGrp="1"/>
          </p:cNvSpPr>
          <p:nvPr>
            <p:ph idx="1"/>
          </p:nvPr>
        </p:nvSpPr>
        <p:spPr>
          <a:xfrm>
            <a:off x="419100" y="2209800"/>
            <a:ext cx="7772400" cy="3480576"/>
          </a:xfrm>
        </p:spPr>
        <p:txBody>
          <a:bodyPr/>
          <a:lstStyle/>
          <a:p>
            <a:pPr algn="just"/>
            <a:r>
              <a:rPr lang="vi-VN" altLang="en-US"/>
              <a:t>  Để tự động lưu trữ các mục:</a:t>
            </a:r>
          </a:p>
          <a:p>
            <a:pPr algn="just"/>
            <a:r>
              <a:rPr lang="vi-VN" altLang="en-US"/>
              <a:t>  Nhấp chuột vào thẻ File , chọn Options , và trong nhóm Advanced, nhấp chuột</a:t>
            </a:r>
          </a:p>
          <a:p>
            <a:pPr algn="just"/>
            <a:r>
              <a:rPr lang="vi-VN" altLang="en-US"/>
              <a:t>vào AutoArchive Settings , hoặc</a:t>
            </a:r>
          </a:p>
          <a:p>
            <a:pPr algn="just"/>
            <a:r>
              <a:rPr lang="vi-VN" altLang="en-US"/>
              <a:t>  có thể xác định khoảng thời giao bao lâu chạy tính năng AutoArchive</a:t>
            </a:r>
          </a:p>
          <a:p>
            <a:pPr algn="just"/>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18237645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172200" cy="563563"/>
          </a:xfrm>
        </p:spPr>
        <p:txBody>
          <a:bodyPr/>
          <a:lstStyle/>
          <a:p>
            <a:r>
              <a:rPr lang="vi-VN" altLang="en-US" sz="2800"/>
              <a:t>Lưu trữ các bản tin</a:t>
            </a:r>
            <a:endParaRPr lang="en-US" altLang="en-US" sz="2800" smtClean="0"/>
          </a:p>
        </p:txBody>
      </p:sp>
      <p:sp>
        <p:nvSpPr>
          <p:cNvPr id="13315" name="Content Placeholder 2"/>
          <p:cNvSpPr>
            <a:spLocks noGrp="1"/>
          </p:cNvSpPr>
          <p:nvPr>
            <p:ph idx="1"/>
          </p:nvPr>
        </p:nvSpPr>
        <p:spPr>
          <a:xfrm>
            <a:off x="419100" y="2209800"/>
            <a:ext cx="7772400" cy="2209800"/>
          </a:xfrm>
        </p:spPr>
        <p:txBody>
          <a:bodyPr/>
          <a:lstStyle/>
          <a:p>
            <a:pPr algn="just"/>
            <a:r>
              <a:rPr lang="vi-VN" altLang="en-US"/>
              <a:t>  </a:t>
            </a:r>
            <a:r>
              <a:rPr lang="vi-VN" altLang="en-US"/>
              <a:t>Có thể chọn để xử lý, hoặc có thể hủy thao tác:</a:t>
            </a:r>
          </a:p>
          <a:p>
            <a:pPr algn="just"/>
            <a:r>
              <a:rPr lang="vi-VN" altLang="en-US"/>
              <a:t>◦ nhấp chuột vào thẻ Folder, trong nhóm Properties , chọn AutoArchive Settings</a:t>
            </a:r>
          </a:p>
          <a:p>
            <a:pPr algn="just"/>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39483734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972300" cy="563563"/>
          </a:xfrm>
        </p:spPr>
        <p:txBody>
          <a:bodyPr/>
          <a:lstStyle/>
          <a:p>
            <a:r>
              <a:rPr lang="vi-VN" altLang="en-US" sz="2800"/>
              <a:t>Tự động </a:t>
            </a:r>
            <a:r>
              <a:rPr lang="vi-VN" altLang="en-US" sz="2800"/>
              <a:t>hóa </a:t>
            </a:r>
            <a:r>
              <a:rPr lang="vi-VN" altLang="en-US" sz="2800" smtClean="0"/>
              <a:t>Outlook</a:t>
            </a:r>
            <a:r>
              <a:rPr lang="en-US" altLang="en-US" sz="2800" smtClean="0"/>
              <a:t> s</a:t>
            </a:r>
            <a:r>
              <a:rPr lang="vi-VN" altLang="en-US" sz="2800" smtClean="0"/>
              <a:t>ử </a:t>
            </a:r>
            <a:r>
              <a:rPr lang="vi-VN" altLang="en-US" sz="2800"/>
              <a:t>dụng chữ ký</a:t>
            </a:r>
            <a:endParaRPr lang="en-US" altLang="en-US" sz="2800" smtClean="0"/>
          </a:p>
        </p:txBody>
      </p:sp>
      <p:sp>
        <p:nvSpPr>
          <p:cNvPr id="13315" name="Content Placeholder 2"/>
          <p:cNvSpPr>
            <a:spLocks noGrp="1"/>
          </p:cNvSpPr>
          <p:nvPr>
            <p:ph idx="1"/>
          </p:nvPr>
        </p:nvSpPr>
        <p:spPr>
          <a:xfrm>
            <a:off x="152400" y="1828800"/>
            <a:ext cx="8572500" cy="4648200"/>
          </a:xfrm>
        </p:spPr>
        <p:txBody>
          <a:bodyPr/>
          <a:lstStyle/>
          <a:p>
            <a:pPr algn="just"/>
            <a:r>
              <a:rPr lang="vi-VN" altLang="en-US"/>
              <a:t>  </a:t>
            </a:r>
            <a:r>
              <a:rPr lang="vi-VN" altLang="en-US"/>
              <a:t>Để tạo chữ ký, chọn File, Options , và trong mục Mail, trong vùng Compos e me s s ages , nhấp chuột vào Signatures</a:t>
            </a:r>
          </a:p>
          <a:p>
            <a:pPr algn="just"/>
            <a:r>
              <a:rPr lang="vi-VN" altLang="en-US"/>
              <a:t> </a:t>
            </a:r>
            <a:r>
              <a:rPr lang="vi-VN" altLang="en-US" smtClean="0"/>
              <a:t>Nhấp </a:t>
            </a:r>
            <a:r>
              <a:rPr lang="vi-VN" altLang="en-US"/>
              <a:t>chuột vào New, nhập tên của chữ ký và chọn OK</a:t>
            </a:r>
          </a:p>
          <a:p>
            <a:pPr algn="just"/>
            <a:r>
              <a:rPr lang="vi-VN" altLang="en-US" smtClean="0"/>
              <a:t>Sau </a:t>
            </a:r>
            <a:r>
              <a:rPr lang="vi-VN" altLang="en-US"/>
              <a:t>đó bạn có thể nhập văn bản chữ ký và định dạng nếu cần.</a:t>
            </a:r>
          </a:p>
          <a:p>
            <a:pPr algn="just"/>
            <a:r>
              <a:rPr lang="vi-VN" altLang="en-US" smtClean="0"/>
              <a:t> Bạn có thể tạo nhiều chữ ký tại một thời điểm, hoặc bạn có thể thêm các chữ ký mới khi bạn cần</a:t>
            </a:r>
          </a:p>
          <a:p>
            <a:pPr algn="just"/>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34808618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6972300" cy="563563"/>
          </a:xfrm>
        </p:spPr>
        <p:txBody>
          <a:bodyPr/>
          <a:lstStyle/>
          <a:p>
            <a:r>
              <a:rPr lang="vi-VN" altLang="en-US" sz="2800"/>
              <a:t>Sử dụng chữ ký</a:t>
            </a:r>
            <a:endParaRPr lang="en-US" altLang="en-US" sz="2800" smtClean="0"/>
          </a:p>
        </p:txBody>
      </p:sp>
      <p:sp>
        <p:nvSpPr>
          <p:cNvPr id="13315" name="Content Placeholder 2"/>
          <p:cNvSpPr>
            <a:spLocks noGrp="1"/>
          </p:cNvSpPr>
          <p:nvPr>
            <p:ph idx="1"/>
          </p:nvPr>
        </p:nvSpPr>
        <p:spPr>
          <a:xfrm>
            <a:off x="152400" y="1828800"/>
            <a:ext cx="8572500" cy="4648200"/>
          </a:xfrm>
        </p:spPr>
        <p:txBody>
          <a:bodyPr/>
          <a:lstStyle/>
          <a:p>
            <a:pPr algn="just"/>
            <a:r>
              <a:rPr lang="vi-VN" altLang="en-US"/>
              <a:t>  </a:t>
            </a:r>
            <a:r>
              <a:rPr lang="vi-VN" altLang="en-US"/>
              <a:t>Bạn thiết kế chữ ký mặc định để chữ ký xuất hiện trong mọi bản tin, hoặc bạn xác định sử dụng các chữ ký khác nhau khi trả lời thư và chuyển tiếp thư</a:t>
            </a:r>
          </a:p>
          <a:p>
            <a:pPr algn="just"/>
            <a:r>
              <a:rPr lang="vi-VN" altLang="en-US"/>
              <a:t>  Để chọn chữ ký khác với chữ ký mặc định cho một bản tin mới, trên thẻ Mes s age , trong nhóm Include , nhấp chuột vào mũi tên của Signature và sau đó nhấp chuột vào chữ ký thích hợp</a:t>
            </a:r>
          </a:p>
          <a:p>
            <a:pPr algn="just"/>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90391301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7696200" cy="563563"/>
          </a:xfrm>
        </p:spPr>
        <p:txBody>
          <a:bodyPr/>
          <a:lstStyle/>
          <a:p>
            <a:r>
              <a:rPr lang="vi-VN" altLang="en-US" sz="2800"/>
              <a:t>Gửi thông báo không làm việc ở văn phòng</a:t>
            </a:r>
            <a:endParaRPr lang="en-US" altLang="en-US" sz="2800" smtClean="0"/>
          </a:p>
        </p:txBody>
      </p:sp>
      <p:sp>
        <p:nvSpPr>
          <p:cNvPr id="13315" name="Content Placeholder 2"/>
          <p:cNvSpPr>
            <a:spLocks noGrp="1"/>
          </p:cNvSpPr>
          <p:nvPr>
            <p:ph idx="1"/>
          </p:nvPr>
        </p:nvSpPr>
        <p:spPr>
          <a:xfrm>
            <a:off x="152400" y="1828800"/>
            <a:ext cx="8572500" cy="4648200"/>
          </a:xfrm>
        </p:spPr>
        <p:txBody>
          <a:bodyPr/>
          <a:lstStyle/>
          <a:p>
            <a:pPr algn="just"/>
            <a:r>
              <a:rPr lang="vi-VN" altLang="en-US"/>
              <a:t>  </a:t>
            </a:r>
            <a:r>
              <a:rPr lang="vi-VN" altLang="en-US"/>
              <a:t>Trong thực tiễn kinh doanh, nếu bạn lên kế hoạch không có mặt ở văn phòng, bạn gửi bản tin để thông báo với những người thường xuyên liên lạc với bạn</a:t>
            </a:r>
          </a:p>
          <a:p>
            <a:pPr algn="just"/>
            <a:r>
              <a:rPr lang="vi-VN" altLang="en-US"/>
              <a:t>  Thông báo cho mọi người về sự vắng mặt của mình và cung cấp cho họ tên của đồng nghiệp có thể hỗ trợ họ</a:t>
            </a:r>
          </a:p>
          <a:p>
            <a:pPr algn="just"/>
            <a:r>
              <a:rPr lang="vi-VN" altLang="en-US"/>
              <a:t>  Cố gắng gửi thông báo ít nhất hai ngày trước khi bạn </a:t>
            </a:r>
            <a:r>
              <a:rPr lang="vi-VN" altLang="en-US"/>
              <a:t>khởi </a:t>
            </a:r>
            <a:r>
              <a:rPr lang="vi-VN" altLang="en-US" smtClean="0"/>
              <a:t>hành</a:t>
            </a:r>
            <a:endParaRPr lang="vi-VN" altLang="en-US"/>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202181871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7696200" cy="563563"/>
          </a:xfrm>
        </p:spPr>
        <p:txBody>
          <a:bodyPr/>
          <a:lstStyle/>
          <a:p>
            <a:r>
              <a:rPr lang="vi-VN" altLang="en-US" sz="2800"/>
              <a:t>Gửi thông báo không làm việc ở văn phòng</a:t>
            </a:r>
            <a:endParaRPr lang="en-US" altLang="en-US" sz="2800" smtClean="0"/>
          </a:p>
        </p:txBody>
      </p:sp>
      <p:sp>
        <p:nvSpPr>
          <p:cNvPr id="13315" name="Content Placeholder 2"/>
          <p:cNvSpPr>
            <a:spLocks noGrp="1"/>
          </p:cNvSpPr>
          <p:nvPr>
            <p:ph idx="1"/>
          </p:nvPr>
        </p:nvSpPr>
        <p:spPr>
          <a:xfrm>
            <a:off x="152400" y="1828800"/>
            <a:ext cx="8572500" cy="4648200"/>
          </a:xfrm>
        </p:spPr>
        <p:txBody>
          <a:bodyPr/>
          <a:lstStyle/>
          <a:p>
            <a:pPr algn="just"/>
            <a:r>
              <a:rPr lang="en-US" altLang="en-US" smtClean="0"/>
              <a:t> </a:t>
            </a:r>
            <a:r>
              <a:rPr lang="vi-VN" altLang="en-US" smtClean="0"/>
              <a:t>Việc </a:t>
            </a:r>
            <a:r>
              <a:rPr lang="vi-VN" altLang="en-US"/>
              <a:t>gửi thông báo đến các liên lạc cá nhân là tùy theo quyết định của bạn.</a:t>
            </a:r>
          </a:p>
          <a:p>
            <a:pPr algn="just"/>
            <a:r>
              <a:rPr lang="vi-VN" altLang="en-US"/>
              <a:t>  Một vài chương trình thư điện tử và máy chủ thư điện tử cung cấp tùy chọn để gửi phản hồi tự động khi bạn không làm việc ở văn phòng cho bất kỳ ai gửi thư điện tử trong suốt thời gian này</a:t>
            </a:r>
          </a:p>
          <a:p>
            <a:pPr algn="just"/>
            <a:r>
              <a:rPr lang="vi-VN" altLang="en-US"/>
              <a:t>  Nhược điểm chính của việc phản hồi này là sẽ gửi cho tất cả mọi người nhận mà không phân biệt người gửi là ai</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143641162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219200" y="673100"/>
            <a:ext cx="7696200" cy="563563"/>
          </a:xfrm>
        </p:spPr>
        <p:txBody>
          <a:bodyPr/>
          <a:lstStyle/>
          <a:p>
            <a:r>
              <a:rPr lang="vi-VN" altLang="en-US" sz="2800"/>
              <a:t>Gửi thông báo không làm việc ở văn phòng</a:t>
            </a:r>
            <a:endParaRPr lang="en-US" altLang="en-US" sz="2800" smtClean="0"/>
          </a:p>
        </p:txBody>
      </p:sp>
      <p:sp>
        <p:nvSpPr>
          <p:cNvPr id="13315" name="Content Placeholder 2"/>
          <p:cNvSpPr>
            <a:spLocks noGrp="1"/>
          </p:cNvSpPr>
          <p:nvPr>
            <p:ph idx="1"/>
          </p:nvPr>
        </p:nvSpPr>
        <p:spPr>
          <a:xfrm>
            <a:off x="152400" y="1828800"/>
            <a:ext cx="8572500" cy="4648200"/>
          </a:xfrm>
        </p:spPr>
        <p:txBody>
          <a:bodyPr/>
          <a:lstStyle/>
          <a:p>
            <a:pPr algn="just"/>
            <a:r>
              <a:rPr lang="en-US" altLang="en-US" smtClean="0"/>
              <a:t> K</a:t>
            </a:r>
            <a:r>
              <a:rPr lang="vi-VN" altLang="en-US" smtClean="0"/>
              <a:t>hông </a:t>
            </a:r>
            <a:r>
              <a:rPr lang="vi-VN" altLang="en-US"/>
              <a:t>truy cập vào tính năng này trừ khi bạn kết nối với các máy chủ thư điện tử chuyên dụng</a:t>
            </a:r>
          </a:p>
          <a:p>
            <a:pPr algn="just"/>
            <a:r>
              <a:rPr lang="vi-VN" altLang="en-US"/>
              <a:t>  Để thiết lập hoặc xóa thông báo không có mặt tại văn phòng làm việc, bạn nhấp chuột vào File và với mục Info được chọn, nhấp chuột vào Automatic Replie s . Sau đó chọn Send automatic replies</a:t>
            </a:r>
          </a:p>
        </p:txBody>
      </p:sp>
      <p:sp>
        <p:nvSpPr>
          <p:cNvPr id="24" name="Content Placeholder 2"/>
          <p:cNvSpPr txBox="1">
            <a:spLocks/>
          </p:cNvSpPr>
          <p:nvPr/>
        </p:nvSpPr>
        <p:spPr bwMode="auto">
          <a:xfrm>
            <a:off x="342900" y="963613"/>
            <a:ext cx="533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sz="2400" b="1" kern="0" smtClean="0">
                <a:solidFill>
                  <a:srgbClr val="FF0000"/>
                </a:solidFill>
              </a:rPr>
              <a:t>1</a:t>
            </a:r>
          </a:p>
        </p:txBody>
      </p:sp>
    </p:spTree>
    <p:extLst>
      <p:ext uri="{BB962C8B-B14F-4D97-AF65-F5344CB8AC3E}">
        <p14:creationId xmlns:p14="http://schemas.microsoft.com/office/powerpoint/2010/main" val="424572776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smtClean="0"/>
              <a:t>Bài tập &amp; thực hành</a:t>
            </a:r>
          </a:p>
        </p:txBody>
      </p:sp>
      <p:sp>
        <p:nvSpPr>
          <p:cNvPr id="35843" name="Rectangle 3"/>
          <p:cNvSpPr>
            <a:spLocks noGrp="1" noChangeArrowheads="1"/>
          </p:cNvSpPr>
          <p:nvPr>
            <p:ph idx="1"/>
          </p:nvPr>
        </p:nvSpPr>
        <p:spPr/>
        <p:txBody>
          <a:bodyPr/>
          <a:lstStyle/>
          <a:p>
            <a:pPr algn="just"/>
            <a:r>
              <a:rPr lang="en-US" altLang="en-US" smtClean="0"/>
              <a:t>Trả lời trắc nghiệm</a:t>
            </a:r>
          </a:p>
          <a:p>
            <a:pPr algn="just"/>
            <a:r>
              <a:rPr lang="en-US" altLang="en-US" smtClean="0"/>
              <a:t>Đặt câu hỏi</a:t>
            </a:r>
          </a:p>
          <a:p>
            <a:pPr algn="just"/>
            <a:r>
              <a:rPr lang="en-US" altLang="en-US" smtClean="0"/>
              <a:t>Bài tập về nhà</a:t>
            </a:r>
          </a:p>
        </p:txBody>
      </p:sp>
      <p:sp>
        <p:nvSpPr>
          <p:cNvPr id="3584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3584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0A72A11-07B2-4E46-9CC1-13DF99AF9767}" type="slidenum">
              <a:rPr lang="en-US" altLang="en-US" smtClean="0">
                <a:solidFill>
                  <a:schemeClr val="bg1"/>
                </a:solidFill>
              </a:rPr>
              <a:pPr/>
              <a:t>63</a:t>
            </a:fld>
            <a:endParaRPr lang="en-US" altLang="en-US" smtClean="0">
              <a:solidFill>
                <a:schemeClr val="bg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6935" y="3589337"/>
            <a:ext cx="5563065" cy="2971800"/>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en-US" smtClean="0"/>
              <a:t>Bài tập về nhà</a:t>
            </a:r>
          </a:p>
        </p:txBody>
      </p:sp>
      <p:sp>
        <p:nvSpPr>
          <p:cNvPr id="36867" name="Rectangle 3"/>
          <p:cNvSpPr>
            <a:spLocks noGrp="1" noChangeArrowheads="1"/>
          </p:cNvSpPr>
          <p:nvPr>
            <p:ph idx="1"/>
          </p:nvPr>
        </p:nvSpPr>
        <p:spPr/>
        <p:txBody>
          <a:bodyPr/>
          <a:lstStyle/>
          <a:p>
            <a:r>
              <a:rPr lang="en-US" altLang="en-US" sz="2800" smtClean="0"/>
              <a:t>Hãy thực hiện những yêu cầu sau :</a:t>
            </a:r>
          </a:p>
          <a:p>
            <a:pPr lvl="1"/>
            <a:r>
              <a:rPr lang="en-US" altLang="en-US" smtClean="0"/>
              <a:t>Liệt kê các </a:t>
            </a:r>
            <a:r>
              <a:rPr lang="en-US" altLang="en-US" smtClean="0"/>
              <a:t>tính năng hỗ trợ người dùng của Google mail và Outlook</a:t>
            </a:r>
            <a:endParaRPr lang="vi-VN" altLang="en-US" sz="2400" smtClean="0"/>
          </a:p>
          <a:p>
            <a:pPr lvl="1"/>
            <a:r>
              <a:rPr lang="en-US" altLang="en-US" sz="2400" smtClean="0"/>
              <a:t>Liệt kê các </a:t>
            </a:r>
            <a:r>
              <a:rPr lang="en-US" altLang="en-US" sz="2400" smtClean="0"/>
              <a:t>kiểu giả mạo và lừa đảo qua thư điện tử</a:t>
            </a:r>
            <a:endParaRPr lang="vi-VN" altLang="en-US" sz="2400" smtClean="0"/>
          </a:p>
          <a:p>
            <a:pPr lvl="1"/>
            <a:r>
              <a:rPr lang="en-US" altLang="en-US" sz="2400" smtClean="0"/>
              <a:t>Liệt kê các điều khoản trong các bộ luật liên quan đến thư điện tử</a:t>
            </a:r>
          </a:p>
          <a:p>
            <a:r>
              <a:rPr lang="en-US" altLang="en-US" smtClean="0"/>
              <a:t>Chú ý: tên file phải là tên của mình viết theo dạng ký pháp Pascal, vd: NguyenVanAn</a:t>
            </a:r>
            <a:endParaRPr lang="en-US" altLang="en-US" sz="2400" smtClean="0"/>
          </a:p>
        </p:txBody>
      </p:sp>
      <p:sp>
        <p:nvSpPr>
          <p:cNvPr id="3686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36868"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B61D09B-6D1B-4D2D-BDE7-1B04C5BBCCEF}" type="slidenum">
              <a:rPr lang="en-US" altLang="en-US" smtClean="0">
                <a:solidFill>
                  <a:schemeClr val="bg1"/>
                </a:solidFill>
              </a:rPr>
              <a:pPr/>
              <a:t>64</a:t>
            </a:fld>
            <a:endParaRPr lang="en-US" altLang="en-US" smtClean="0">
              <a:solidFill>
                <a:schemeClr val="bg1"/>
              </a:solidFill>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WordArt 2"/>
          <p:cNvSpPr>
            <a:spLocks noChangeArrowheads="1" noChangeShapeType="1" noTextEdit="1"/>
          </p:cNvSpPr>
          <p:nvPr/>
        </p:nvSpPr>
        <p:spPr bwMode="gray">
          <a:xfrm>
            <a:off x="2175669" y="3048000"/>
            <a:ext cx="4495800" cy="609600"/>
          </a:xfrm>
          <a:prstGeom prst="rect">
            <a:avLst/>
          </a:prstGeom>
        </p:spPr>
        <p:txBody>
          <a:bodyPr wrap="none" fromWordArt="1">
            <a:prstTxWarp prst="textDeflate">
              <a:avLst>
                <a:gd name="adj" fmla="val 0"/>
              </a:avLst>
            </a:prstTxWarp>
          </a:bodyPr>
          <a:lstStyle/>
          <a:p>
            <a:pPr algn="ctr"/>
            <a:r>
              <a:rPr lang="en-US" sz="3600" b="1" kern="10">
                <a:ln w="19050">
                  <a:solidFill>
                    <a:srgbClr val="FFFFFF"/>
                  </a:solidFill>
                  <a:round/>
                  <a:headEnd/>
                  <a:tailEnd/>
                </a:ln>
                <a:solidFill>
                  <a:schemeClr val="accent1"/>
                </a:solidFill>
                <a:effectLst>
                  <a:outerShdw dist="53882" dir="2700000" algn="ctr" rotWithShape="0">
                    <a:schemeClr val="tx1">
                      <a:alpha val="50000"/>
                    </a:schemeClr>
                  </a:outerShdw>
                </a:effectLst>
                <a:cs typeface="Arial" panose="020B0604020202020204" pitchFamily="34" charset="0"/>
              </a:rPr>
              <a:t>Thank You !</a:t>
            </a:r>
          </a:p>
        </p:txBody>
      </p:sp>
      <p:sp>
        <p:nvSpPr>
          <p:cNvPr id="38915" name="Rectangle 3"/>
          <p:cNvSpPr>
            <a:spLocks noGrp="1" noChangeArrowheads="1"/>
          </p:cNvSpPr>
          <p:nvPr>
            <p:ph type="subTitle" idx="1"/>
          </p:nvPr>
        </p:nvSpPr>
        <p:spPr bwMode="black">
          <a:xfrm>
            <a:off x="1524000" y="5410200"/>
            <a:ext cx="2819400" cy="381000"/>
          </a:xfrm>
        </p:spPr>
        <p:txBody>
          <a:bodyPr/>
          <a:lstStyle/>
          <a:p>
            <a:r>
              <a:rPr lang="en-US" altLang="en-US" sz="3200" smtClean="0"/>
              <a:t>Khoa CNTT</a:t>
            </a:r>
          </a:p>
          <a:p>
            <a:endParaRPr lang="en-US" altLang="en-US" sz="3200" smtClean="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918" y="381000"/>
            <a:ext cx="2126164" cy="2126164"/>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emePP_nvdo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PP_nvdon" id="{7B68A0F4-F325-4874-894E-B9E7D737E050}" vid="{CCCAF17B-6651-4D49-9705-493E5A594B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ThemePP_nvdon</Template>
  <TotalTime>0</TotalTime>
  <Words>3950</Words>
  <Application>Microsoft Office PowerPoint</Application>
  <PresentationFormat>On-screen Show (4:3)</PresentationFormat>
  <Paragraphs>314</Paragraphs>
  <Slides>65</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65</vt:i4>
      </vt:variant>
    </vt:vector>
  </HeadingPairs>
  <TitlesOfParts>
    <vt:vector size="70" baseType="lpstr">
      <vt:lpstr>Arial</vt:lpstr>
      <vt:lpstr>Calibri</vt:lpstr>
      <vt:lpstr>Wingdings</vt:lpstr>
      <vt:lpstr>ThemePP_nvdon</vt:lpstr>
      <vt:lpstr>Image</vt:lpstr>
      <vt:lpstr>Internet và An toàn dữ liệu</vt:lpstr>
      <vt:lpstr>Chương 2: Thư điện tử (Email)</vt:lpstr>
      <vt:lpstr>Làm việc với thư điện tử</vt:lpstr>
      <vt:lpstr>Tên người dùng, mật khẩu và thông tin đăng nhập</vt:lpstr>
      <vt:lpstr>Tạo account Google mail</vt:lpstr>
      <vt:lpstr>Tên người dùng, mật khẩu và thông tin đăng nhập</vt:lpstr>
      <vt:lpstr>Tên người dùng, mật khẩu và thông tin đăng nhập</vt:lpstr>
      <vt:lpstr>Tên người dùng, mật khẩu và thông tin đăng nhập</vt:lpstr>
      <vt:lpstr>Tên người dùng, mật khẩu và thông tin đăng nhập</vt:lpstr>
      <vt:lpstr>Tên người dùng, mật khẩu và thông tin đăng nhập</vt:lpstr>
      <vt:lpstr>Tên người dùng, mật khẩu và thông tin đăng nhập</vt:lpstr>
      <vt:lpstr>Sử dụng Microsoft Outlook</vt:lpstr>
      <vt:lpstr>Sử dụng Microsoft Outlook</vt:lpstr>
      <vt:lpstr>Sử dụng Microsoft Outlook</vt:lpstr>
      <vt:lpstr>Tạo ra các bản tin mới</vt:lpstr>
      <vt:lpstr>Tạo ra các bản tin mới</vt:lpstr>
      <vt:lpstr>Tạo ra các bản tin mới</vt:lpstr>
      <vt:lpstr>Tạo ra các bản tin mới</vt:lpstr>
      <vt:lpstr>Tạo ra các bản tin mới</vt:lpstr>
      <vt:lpstr>Địa chỉ</vt:lpstr>
      <vt:lpstr>Sử dụng Address Book</vt:lpstr>
      <vt:lpstr>Sử dụng Address Book</vt:lpstr>
      <vt:lpstr>Sử dụng Address Book</vt:lpstr>
      <vt:lpstr>Dòng chủ đề</vt:lpstr>
      <vt:lpstr>Nội dung thư</vt:lpstr>
      <vt:lpstr>Hiệu đính bản tin</vt:lpstr>
      <vt:lpstr>Gửi thư</vt:lpstr>
      <vt:lpstr>Nhận thư</vt:lpstr>
      <vt:lpstr>Nhận thư</vt:lpstr>
      <vt:lpstr>Phản hồi thư</vt:lpstr>
      <vt:lpstr>Phản hồi thư</vt:lpstr>
      <vt:lpstr>Phản hồi thư</vt:lpstr>
      <vt:lpstr>Phản hồi thư</vt:lpstr>
      <vt:lpstr>Chuyển tiếp thư</vt:lpstr>
      <vt:lpstr>Chuyển tiếp thư</vt:lpstr>
      <vt:lpstr>Làm việc với các tệp tin đính kèm</vt:lpstr>
      <vt:lpstr>Làm việc với các tệp tin đính kèm</vt:lpstr>
      <vt:lpstr>Làm việc với các tệp tin đính kèm</vt:lpstr>
      <vt:lpstr>Làm việc với các tệp tin đính kèm</vt:lpstr>
      <vt:lpstr>Làm việc với các tệp tin đính kèm</vt:lpstr>
      <vt:lpstr>Xem các tệp tin đính kèm</vt:lpstr>
      <vt:lpstr>Xem các tệp tin đính kèm</vt:lpstr>
      <vt:lpstr>Xem các tệp tin đính kèm</vt:lpstr>
      <vt:lpstr>Quản lý thư rác</vt:lpstr>
      <vt:lpstr>Quản lý thư rác</vt:lpstr>
      <vt:lpstr>Quản lý thư rác</vt:lpstr>
      <vt:lpstr>Quản lý thư rác</vt:lpstr>
      <vt:lpstr>Đối phó với thư rác trong Outlook</vt:lpstr>
      <vt:lpstr>Đối phó với thư rác trong Outlook</vt:lpstr>
      <vt:lpstr>Đối phó với thư rác trong Outlook</vt:lpstr>
      <vt:lpstr>Đối phó với thư rác trong Outlook</vt:lpstr>
      <vt:lpstr>Đánh dấu các bản tin là thư rác</vt:lpstr>
      <vt:lpstr>Đánh dấu các bản tin là thư rác</vt:lpstr>
      <vt:lpstr>Làm rỗng thư mục Junk Email</vt:lpstr>
      <vt:lpstr>Lưu trữ các bản tin</vt:lpstr>
      <vt:lpstr>Lưu trữ các bản tin</vt:lpstr>
      <vt:lpstr>Lưu trữ các bản tin</vt:lpstr>
      <vt:lpstr>Tự động hóa Outlook sử dụng chữ ký</vt:lpstr>
      <vt:lpstr>Sử dụng chữ ký</vt:lpstr>
      <vt:lpstr>Gửi thông báo không làm việc ở văn phòng</vt:lpstr>
      <vt:lpstr>Gửi thông báo không làm việc ở văn phòng</vt:lpstr>
      <vt:lpstr>Gửi thông báo không làm việc ở văn phòng</vt:lpstr>
      <vt:lpstr>Bài tập &amp; thực hành</vt:lpstr>
      <vt:lpstr>Bài tập về nhà</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2020-03-26T14:08:46Z</dcterms:created>
  <dcterms:modified xsi:type="dcterms:W3CDTF">2020-05-13T10:23:02Z</dcterms:modified>
</cp:coreProperties>
</file>